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5" r:id="rId8"/>
    <p:sldId id="264" r:id="rId9"/>
    <p:sldId id="263" r:id="rId10"/>
    <p:sldId id="262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4BD1-9C78-4F41-B300-2B30E2E7CD5E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630F-F040-4ACC-8A58-474D19128B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0030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4BD1-9C78-4F41-B300-2B30E2E7CD5E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630F-F040-4ACC-8A58-474D19128B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2408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4BD1-9C78-4F41-B300-2B30E2E7CD5E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630F-F040-4ACC-8A58-474D19128B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3489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4BD1-9C78-4F41-B300-2B30E2E7CD5E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630F-F040-4ACC-8A58-474D19128B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3728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4BD1-9C78-4F41-B300-2B30E2E7CD5E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630F-F040-4ACC-8A58-474D19128B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7775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4BD1-9C78-4F41-B300-2B30E2E7CD5E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630F-F040-4ACC-8A58-474D19128B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2024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4BD1-9C78-4F41-B300-2B30E2E7CD5E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630F-F040-4ACC-8A58-474D19128B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7391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4BD1-9C78-4F41-B300-2B30E2E7CD5E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630F-F040-4ACC-8A58-474D19128B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7385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4BD1-9C78-4F41-B300-2B30E2E7CD5E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630F-F040-4ACC-8A58-474D19128B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2676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4BD1-9C78-4F41-B300-2B30E2E7CD5E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630F-F040-4ACC-8A58-474D19128B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5874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4BD1-9C78-4F41-B300-2B30E2E7CD5E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630F-F040-4ACC-8A58-474D19128B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051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4BD1-9C78-4F41-B300-2B30E2E7CD5E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3630F-F040-4ACC-8A58-474D19128B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315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4179"/>
            <a:ext cx="12192000" cy="808828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606146" y="706272"/>
            <a:ext cx="506185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8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拆解</a:t>
            </a:r>
            <a:r>
              <a:rPr lang="zh-TW" altLang="en-US" sz="8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作文</a:t>
            </a:r>
          </a:p>
        </p:txBody>
      </p:sp>
      <p:sp>
        <p:nvSpPr>
          <p:cNvPr id="6" name="矩形 5"/>
          <p:cNvSpPr/>
          <p:nvPr/>
        </p:nvSpPr>
        <p:spPr>
          <a:xfrm>
            <a:off x="1049972" y="5349875"/>
            <a:ext cx="4339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"/>
              <a:lightRig rig="threePt" dir="t"/>
            </a:scene3d>
          </a:bodyPr>
          <a:lstStyle/>
          <a:p>
            <a:pPr algn="ctr"/>
            <a:r>
              <a:rPr lang="zh-TW" altLang="en-US" sz="54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標楷體" panose="03000509000000000000" pitchFamily="65" charset="-120"/>
                <a:ea typeface="標楷體" panose="03000509000000000000" pitchFamily="65" charset="-120"/>
              </a:rPr>
              <a:t>羅光華</a:t>
            </a:r>
            <a:r>
              <a:rPr lang="zh-TW" altLang="en-US" sz="54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54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標楷體" panose="03000509000000000000" pitchFamily="65" charset="-120"/>
                <a:ea typeface="標楷體" panose="03000509000000000000" pitchFamily="65" charset="-120"/>
              </a:rPr>
              <a:t>201</a:t>
            </a:r>
            <a:r>
              <a:rPr lang="en-US" altLang="zh-TW" sz="54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endParaRPr lang="zh-TW" altLang="en-US" sz="54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3874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96504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一級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zh-TW" altLang="en-US" sz="36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文章表達</a:t>
            </a:r>
            <a:r>
              <a:rPr lang="zh-TW" altLang="en-US" sz="36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上呈現極</a:t>
            </a:r>
            <a:r>
              <a:rPr lang="zh-TW" altLang="en-US" sz="36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嚴重問題</a:t>
            </a:r>
            <a:r>
              <a:rPr lang="zh-TW" altLang="en-US" sz="36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，這種文章具有下列特徵：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312670"/>
              </p:ext>
            </p:extLst>
          </p:nvPr>
        </p:nvGraphicFramePr>
        <p:xfrm>
          <a:off x="27709" y="978959"/>
          <a:ext cx="12136581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2643446">
                  <a:extLst>
                    <a:ext uri="{9D8B030D-6E8A-4147-A177-3AD203B41FA5}">
                      <a16:colId xmlns:a16="http://schemas.microsoft.com/office/drawing/2014/main" val="1359346690"/>
                    </a:ext>
                  </a:extLst>
                </a:gridCol>
                <a:gridCol w="9493135">
                  <a:extLst>
                    <a:ext uri="{9D8B030D-6E8A-4147-A177-3AD203B41FA5}">
                      <a16:colId xmlns:a16="http://schemas.microsoft.com/office/drawing/2014/main" val="809860149"/>
                    </a:ext>
                  </a:extLst>
                </a:gridCol>
              </a:tblGrid>
              <a:tr h="7228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32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3200" b="1" kern="1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立意</a:t>
                      </a:r>
                      <a:r>
                        <a:rPr lang="zh-TW" sz="3200" b="1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取材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32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僅解釋題目或說明；或雖提及文章主題，但材料過於簡略或無法選取相關材料加以發展。</a:t>
                      </a:r>
                      <a:endParaRPr lang="zh-TW" sz="32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351074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532820"/>
              </p:ext>
            </p:extLst>
          </p:nvPr>
        </p:nvGraphicFramePr>
        <p:xfrm>
          <a:off x="27709" y="2428452"/>
          <a:ext cx="12119956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2643447">
                  <a:extLst>
                    <a:ext uri="{9D8B030D-6E8A-4147-A177-3AD203B41FA5}">
                      <a16:colId xmlns:a16="http://schemas.microsoft.com/office/drawing/2014/main" val="1757041558"/>
                    </a:ext>
                  </a:extLst>
                </a:gridCol>
                <a:gridCol w="9476509">
                  <a:extLst>
                    <a:ext uri="{9D8B030D-6E8A-4147-A177-3AD203B41FA5}">
                      <a16:colId xmlns:a16="http://schemas.microsoft.com/office/drawing/2014/main" val="42477773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32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3200" b="1" kern="1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結構</a:t>
                      </a:r>
                      <a:r>
                        <a:rPr lang="zh-TW" sz="3200" b="1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組織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32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沒有明顯的文章結構；或僅有單一段落，且不能辨認出結構。</a:t>
                      </a:r>
                      <a:endParaRPr lang="zh-TW" sz="32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490706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111807"/>
              </p:ext>
            </p:extLst>
          </p:nvPr>
        </p:nvGraphicFramePr>
        <p:xfrm>
          <a:off x="0" y="3877945"/>
          <a:ext cx="12108305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2648421">
                  <a:extLst>
                    <a:ext uri="{9D8B030D-6E8A-4147-A177-3AD203B41FA5}">
                      <a16:colId xmlns:a16="http://schemas.microsoft.com/office/drawing/2014/main" val="4192478066"/>
                    </a:ext>
                  </a:extLst>
                </a:gridCol>
                <a:gridCol w="9459884">
                  <a:extLst>
                    <a:ext uri="{9D8B030D-6E8A-4147-A177-3AD203B41FA5}">
                      <a16:colId xmlns:a16="http://schemas.microsoft.com/office/drawing/2014/main" val="149499001"/>
                    </a:ext>
                  </a:extLst>
                </a:gridCol>
              </a:tblGrid>
              <a:tr h="5445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32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3200" b="1" kern="1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遣</a:t>
                      </a:r>
                      <a:r>
                        <a:rPr lang="zh-TW" sz="3200" b="1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詞造句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32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用字遣詞極不恰當，頗多錯誤；或文句支離破碎，難以理解。</a:t>
                      </a:r>
                      <a:endParaRPr lang="zh-TW" sz="32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804876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987673"/>
              </p:ext>
            </p:extLst>
          </p:nvPr>
        </p:nvGraphicFramePr>
        <p:xfrm>
          <a:off x="0" y="5367972"/>
          <a:ext cx="12102100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2658842">
                  <a:extLst>
                    <a:ext uri="{9D8B030D-6E8A-4147-A177-3AD203B41FA5}">
                      <a16:colId xmlns:a16="http://schemas.microsoft.com/office/drawing/2014/main" val="1054265699"/>
                    </a:ext>
                  </a:extLst>
                </a:gridCol>
                <a:gridCol w="9443258">
                  <a:extLst>
                    <a:ext uri="{9D8B030D-6E8A-4147-A177-3AD203B41FA5}">
                      <a16:colId xmlns:a16="http://schemas.microsoft.com/office/drawing/2014/main" val="153054406"/>
                    </a:ext>
                  </a:extLst>
                </a:gridCol>
              </a:tblGrid>
              <a:tr h="9128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錯別字、格式與標點符號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32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不能掌握格式，不會運用標點符號，錯別字極多。</a:t>
                      </a:r>
                      <a:endParaRPr lang="zh-TW" sz="32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355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28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452034" y="361034"/>
            <a:ext cx="22621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5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零級分</a:t>
            </a:r>
            <a:endParaRPr lang="zh-TW" altLang="en-US" sz="5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83612" y="1932001"/>
            <a:ext cx="10059164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zh-TW" altLang="en-US" sz="44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詩歌體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完全</a:t>
            </a:r>
            <a:r>
              <a:rPr lang="zh-TW" altLang="en-US" sz="44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離題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</a:t>
            </a:r>
            <a:r>
              <a:rPr lang="zh-TW" altLang="en-US" sz="44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</a:t>
            </a:r>
            <a:r>
              <a:rPr lang="zh-TW" altLang="en-US" sz="44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抄寫題目或說明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</a:t>
            </a:r>
            <a:r>
              <a:rPr lang="zh-TW" altLang="en-US" sz="44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空</a:t>
            </a:r>
            <a:r>
              <a:rPr lang="zh-TW" altLang="en-US" sz="44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白卷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0009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30517"/>
              </p:ext>
            </p:extLst>
          </p:nvPr>
        </p:nvGraphicFramePr>
        <p:xfrm>
          <a:off x="2787583" y="370897"/>
          <a:ext cx="6971559" cy="944880"/>
        </p:xfrm>
        <a:graphic>
          <a:graphicData uri="http://schemas.openxmlformats.org/drawingml/2006/table">
            <a:tbl>
              <a:tblPr firstRow="1" firstCol="1" bandRow="1"/>
              <a:tblGrid>
                <a:gridCol w="398002">
                  <a:extLst>
                    <a:ext uri="{9D8B030D-6E8A-4147-A177-3AD203B41FA5}">
                      <a16:colId xmlns:a16="http://schemas.microsoft.com/office/drawing/2014/main" val="4158542966"/>
                    </a:ext>
                  </a:extLst>
                </a:gridCol>
                <a:gridCol w="6573557">
                  <a:extLst>
                    <a:ext uri="{9D8B030D-6E8A-4147-A177-3AD203B41FA5}">
                      <a16:colId xmlns:a16="http://schemas.microsoft.com/office/drawing/2014/main" val="802922035"/>
                    </a:ext>
                  </a:extLst>
                </a:gridCol>
              </a:tblGrid>
              <a:tr h="5445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32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endParaRPr lang="zh-TW" sz="3200" b="1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54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給  分  的  依  據</a:t>
                      </a:r>
                      <a:endParaRPr lang="zh-TW" sz="5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071756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135754"/>
              </p:ext>
            </p:extLst>
          </p:nvPr>
        </p:nvGraphicFramePr>
        <p:xfrm>
          <a:off x="3081867" y="1749425"/>
          <a:ext cx="2078301" cy="722842"/>
        </p:xfrm>
        <a:graphic>
          <a:graphicData uri="http://schemas.openxmlformats.org/drawingml/2006/table">
            <a:tbl>
              <a:tblPr firstRow="1" firstCol="1" bandRow="1"/>
              <a:tblGrid>
                <a:gridCol w="147320">
                  <a:extLst>
                    <a:ext uri="{9D8B030D-6E8A-4147-A177-3AD203B41FA5}">
                      <a16:colId xmlns:a16="http://schemas.microsoft.com/office/drawing/2014/main" val="3419155273"/>
                    </a:ext>
                  </a:extLst>
                </a:gridCol>
                <a:gridCol w="1930981">
                  <a:extLst>
                    <a:ext uri="{9D8B030D-6E8A-4147-A177-3AD203B41FA5}">
                      <a16:colId xmlns:a16="http://schemas.microsoft.com/office/drawing/2014/main" val="2674730366"/>
                    </a:ext>
                  </a:extLst>
                </a:gridCol>
              </a:tblGrid>
              <a:tr h="7228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TW" sz="3200" b="1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3200" b="1" kern="100" dirty="0" smtClean="0">
                          <a:solidFill>
                            <a:srgbClr val="0070C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立意取材</a:t>
                      </a:r>
                      <a:endParaRPr lang="zh-TW" sz="3200" b="1" kern="100" dirty="0">
                        <a:solidFill>
                          <a:srgbClr val="0070C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271752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201052"/>
              </p:ext>
            </p:extLst>
          </p:nvPr>
        </p:nvGraphicFramePr>
        <p:xfrm>
          <a:off x="1003566" y="3518959"/>
          <a:ext cx="2078301" cy="722842"/>
        </p:xfrm>
        <a:graphic>
          <a:graphicData uri="http://schemas.openxmlformats.org/drawingml/2006/table">
            <a:tbl>
              <a:tblPr firstRow="1" firstCol="1" bandRow="1"/>
              <a:tblGrid>
                <a:gridCol w="147320">
                  <a:extLst>
                    <a:ext uri="{9D8B030D-6E8A-4147-A177-3AD203B41FA5}">
                      <a16:colId xmlns:a16="http://schemas.microsoft.com/office/drawing/2014/main" val="2477809369"/>
                    </a:ext>
                  </a:extLst>
                </a:gridCol>
                <a:gridCol w="1930981">
                  <a:extLst>
                    <a:ext uri="{9D8B030D-6E8A-4147-A177-3AD203B41FA5}">
                      <a16:colId xmlns:a16="http://schemas.microsoft.com/office/drawing/2014/main" val="1876149313"/>
                    </a:ext>
                  </a:extLst>
                </a:gridCol>
              </a:tblGrid>
              <a:tr h="7228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TW" sz="3200" b="1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3200" b="1" kern="100" dirty="0" smtClean="0"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結構組織</a:t>
                      </a:r>
                      <a:endParaRPr lang="zh-TW" sz="3200" b="1" kern="100" dirty="0">
                        <a:solidFill>
                          <a:srgbClr val="C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579998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126107"/>
              </p:ext>
            </p:extLst>
          </p:nvPr>
        </p:nvGraphicFramePr>
        <p:xfrm>
          <a:off x="5300133" y="3518959"/>
          <a:ext cx="2078301" cy="722842"/>
        </p:xfrm>
        <a:graphic>
          <a:graphicData uri="http://schemas.openxmlformats.org/drawingml/2006/table">
            <a:tbl>
              <a:tblPr firstRow="1" firstCol="1" bandRow="1"/>
              <a:tblGrid>
                <a:gridCol w="147320">
                  <a:extLst>
                    <a:ext uri="{9D8B030D-6E8A-4147-A177-3AD203B41FA5}">
                      <a16:colId xmlns:a16="http://schemas.microsoft.com/office/drawing/2014/main" val="2477809369"/>
                    </a:ext>
                  </a:extLst>
                </a:gridCol>
                <a:gridCol w="1930981">
                  <a:extLst>
                    <a:ext uri="{9D8B030D-6E8A-4147-A177-3AD203B41FA5}">
                      <a16:colId xmlns:a16="http://schemas.microsoft.com/office/drawing/2014/main" val="1876149313"/>
                    </a:ext>
                  </a:extLst>
                </a:gridCol>
              </a:tblGrid>
              <a:tr h="7228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TW" sz="3200" b="1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3200" b="1" kern="100" dirty="0" smtClean="0">
                          <a:solidFill>
                            <a:srgbClr val="00B05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遣詞造句</a:t>
                      </a:r>
                      <a:endParaRPr lang="zh-TW" sz="3200" b="1" kern="100" dirty="0">
                        <a:solidFill>
                          <a:srgbClr val="00B05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579998"/>
                  </a:ext>
                </a:extLst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22135"/>
              </p:ext>
            </p:extLst>
          </p:nvPr>
        </p:nvGraphicFramePr>
        <p:xfrm>
          <a:off x="3081867" y="5001260"/>
          <a:ext cx="2078301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147320">
                  <a:extLst>
                    <a:ext uri="{9D8B030D-6E8A-4147-A177-3AD203B41FA5}">
                      <a16:colId xmlns:a16="http://schemas.microsoft.com/office/drawing/2014/main" val="2477809369"/>
                    </a:ext>
                  </a:extLst>
                </a:gridCol>
                <a:gridCol w="1930981">
                  <a:extLst>
                    <a:ext uri="{9D8B030D-6E8A-4147-A177-3AD203B41FA5}">
                      <a16:colId xmlns:a16="http://schemas.microsoft.com/office/drawing/2014/main" val="1876149313"/>
                    </a:ext>
                  </a:extLst>
                </a:gridCol>
              </a:tblGrid>
              <a:tr h="7228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TW" sz="3200" b="1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3200" b="1" kern="100" dirty="0" smtClean="0"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錯字、格式、標點</a:t>
                      </a:r>
                      <a:endParaRPr lang="zh-TW" sz="3200" b="1" kern="100" dirty="0">
                        <a:solidFill>
                          <a:srgbClr val="7030A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579998"/>
                  </a:ext>
                </a:extLst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133059"/>
              </p:ext>
            </p:extLst>
          </p:nvPr>
        </p:nvGraphicFramePr>
        <p:xfrm>
          <a:off x="7573698" y="3214158"/>
          <a:ext cx="3619235" cy="1584960"/>
        </p:xfrm>
        <a:graphic>
          <a:graphicData uri="http://schemas.openxmlformats.org/drawingml/2006/table">
            <a:tbl>
              <a:tblPr firstRow="1" firstCol="1" bandRow="1"/>
              <a:tblGrid>
                <a:gridCol w="256549">
                  <a:extLst>
                    <a:ext uri="{9D8B030D-6E8A-4147-A177-3AD203B41FA5}">
                      <a16:colId xmlns:a16="http://schemas.microsoft.com/office/drawing/2014/main" val="1216377923"/>
                    </a:ext>
                  </a:extLst>
                </a:gridCol>
                <a:gridCol w="3362686">
                  <a:extLst>
                    <a:ext uri="{9D8B030D-6E8A-4147-A177-3AD203B41FA5}">
                      <a16:colId xmlns:a16="http://schemas.microsoft.com/office/drawing/2014/main" val="1379552385"/>
                    </a:ext>
                  </a:extLst>
                </a:gridCol>
              </a:tblGrid>
              <a:tr h="7228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TW" sz="3200" b="1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3200" b="1" kern="100" dirty="0" smtClean="0">
                          <a:solidFill>
                            <a:schemeClr val="accent2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光是看這種標準</a:t>
                      </a:r>
                      <a:endParaRPr lang="en-US" altLang="zh-TW" sz="3200" b="1" kern="100" dirty="0" smtClean="0">
                        <a:solidFill>
                          <a:schemeClr val="accent2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3200" b="1" kern="100" dirty="0" smtClean="0">
                          <a:solidFill>
                            <a:schemeClr val="accent2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你就能懂教什麼</a:t>
                      </a:r>
                      <a:r>
                        <a:rPr lang="en-US" altLang="zh-TW" sz="3200" b="1" kern="100" dirty="0" smtClean="0">
                          <a:solidFill>
                            <a:schemeClr val="accent2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3200" b="1" kern="100" dirty="0" smtClean="0">
                          <a:solidFill>
                            <a:schemeClr val="accent2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以及如何教嗎</a:t>
                      </a:r>
                      <a:r>
                        <a:rPr lang="en-US" altLang="zh-TW" sz="3200" b="1" kern="100" dirty="0" smtClean="0">
                          <a:solidFill>
                            <a:schemeClr val="accent2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?</a:t>
                      </a:r>
                      <a:endParaRPr lang="zh-TW" sz="3200" b="1" kern="100" dirty="0">
                        <a:solidFill>
                          <a:schemeClr val="accent2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35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869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433156" y="0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讓我們簡化來看</a:t>
            </a:r>
            <a:endParaRPr lang="zh-TW" altLang="en-US" sz="48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73578" y="830997"/>
            <a:ext cx="104438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用我們平常上課就會教導孩子們的知識來分類</a:t>
            </a:r>
            <a:endParaRPr lang="zh-TW" altLang="en-US" sz="4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205233" y="183106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寫字</a:t>
            </a:r>
            <a:endParaRPr lang="zh-TW" altLang="en-US" sz="4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234669" y="283113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通順</a:t>
            </a:r>
            <a:endParaRPr lang="zh-TW" altLang="en-US" sz="4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433156" y="1682537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修辭</a:t>
            </a:r>
            <a:endParaRPr lang="zh-TW" altLang="en-US" sz="4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617527" y="3894099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文法</a:t>
            </a:r>
            <a:endParaRPr lang="zh-TW" altLang="en-US" sz="4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584932" y="2461701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段落</a:t>
            </a:r>
            <a:endParaRPr lang="zh-TW" altLang="en-US" sz="4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679925" y="3316778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內容</a:t>
            </a:r>
            <a:endParaRPr lang="zh-TW" altLang="en-US" sz="4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8076900" y="1638084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主軸</a:t>
            </a:r>
            <a:endParaRPr lang="zh-TW" altLang="en-US" sz="4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0590415" y="2477193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審題</a:t>
            </a:r>
            <a:endParaRPr lang="zh-TW" altLang="en-US" sz="4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9684328" y="4024664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感人</a:t>
            </a:r>
            <a:endParaRPr lang="zh-TW" altLang="en-US" sz="4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844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13" y="216131"/>
            <a:ext cx="10307782" cy="698269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996888" y="5444184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0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寫字</a:t>
            </a:r>
          </a:p>
        </p:txBody>
      </p:sp>
      <p:sp>
        <p:nvSpPr>
          <p:cNvPr id="4" name="矩形 3"/>
          <p:cNvSpPr/>
          <p:nvPr/>
        </p:nvSpPr>
        <p:spPr>
          <a:xfrm>
            <a:off x="5598771" y="5444184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0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文法</a:t>
            </a:r>
          </a:p>
        </p:txBody>
      </p:sp>
      <p:sp>
        <p:nvSpPr>
          <p:cNvPr id="5" name="矩形 4"/>
          <p:cNvSpPr/>
          <p:nvPr/>
        </p:nvSpPr>
        <p:spPr>
          <a:xfrm>
            <a:off x="8414633" y="5444184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0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審題</a:t>
            </a:r>
          </a:p>
        </p:txBody>
      </p:sp>
      <p:sp>
        <p:nvSpPr>
          <p:cNvPr id="6" name="矩形 5"/>
          <p:cNvSpPr/>
          <p:nvPr/>
        </p:nvSpPr>
        <p:spPr>
          <a:xfrm>
            <a:off x="4297829" y="4736298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0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段落</a:t>
            </a:r>
          </a:p>
        </p:txBody>
      </p:sp>
      <p:sp>
        <p:nvSpPr>
          <p:cNvPr id="7" name="矩形 6"/>
          <p:cNvSpPr/>
          <p:nvPr/>
        </p:nvSpPr>
        <p:spPr>
          <a:xfrm>
            <a:off x="6977298" y="4736298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0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通順</a:t>
            </a:r>
          </a:p>
        </p:txBody>
      </p:sp>
      <p:sp>
        <p:nvSpPr>
          <p:cNvPr id="8" name="矩形 7"/>
          <p:cNvSpPr/>
          <p:nvPr/>
        </p:nvSpPr>
        <p:spPr>
          <a:xfrm>
            <a:off x="4207476" y="3457442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0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內容</a:t>
            </a:r>
          </a:p>
        </p:txBody>
      </p:sp>
      <p:sp>
        <p:nvSpPr>
          <p:cNvPr id="9" name="矩形 8"/>
          <p:cNvSpPr/>
          <p:nvPr/>
        </p:nvSpPr>
        <p:spPr>
          <a:xfrm>
            <a:off x="6977298" y="3515631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0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主軸</a:t>
            </a:r>
          </a:p>
        </p:txBody>
      </p:sp>
      <p:sp>
        <p:nvSpPr>
          <p:cNvPr id="10" name="矩形 9"/>
          <p:cNvSpPr/>
          <p:nvPr/>
        </p:nvSpPr>
        <p:spPr>
          <a:xfrm>
            <a:off x="5656961" y="2807745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0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修辭</a:t>
            </a:r>
          </a:p>
        </p:txBody>
      </p:sp>
      <p:sp>
        <p:nvSpPr>
          <p:cNvPr id="11" name="矩形 10"/>
          <p:cNvSpPr/>
          <p:nvPr/>
        </p:nvSpPr>
        <p:spPr>
          <a:xfrm>
            <a:off x="5656961" y="1489526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0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感人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922713" y="381751"/>
            <a:ext cx="3647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作文金字塔</a:t>
            </a:r>
            <a:endParaRPr lang="zh-TW" altLang="en-US" sz="5400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294015" y="1702804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內容可以增減</a:t>
            </a:r>
            <a:endParaRPr lang="zh-TW" altLang="en-US" sz="40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780563" y="1702804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上下順序也可更動</a:t>
            </a:r>
            <a:endParaRPr lang="zh-TW" altLang="en-US" sz="40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03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626822" y="340821"/>
            <a:ext cx="6417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幾年級學會什麼知識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438102" y="1369988"/>
            <a:ext cx="35189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一年級 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寫字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438102" y="2280196"/>
            <a:ext cx="50577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二年級 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寫字、文法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438102" y="3234856"/>
            <a:ext cx="96744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三年級 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寫字</a:t>
            </a:r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文法、審題、修辭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、段落</a:t>
            </a:r>
          </a:p>
          <a:p>
            <a:pPr lvl="0"/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438102" y="4189516"/>
            <a:ext cx="96744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四年級 </a:t>
            </a:r>
            <a:r>
              <a:rPr lang="en-US" altLang="zh-TW" sz="4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寫字、文法、審</a:t>
            </a:r>
            <a:r>
              <a:rPr lang="zh-TW" altLang="en-US" sz="4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題、修辭、段落</a:t>
            </a:r>
            <a:endParaRPr lang="en-US" altLang="zh-TW" sz="40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通順</a:t>
            </a:r>
            <a:endParaRPr lang="en-US" altLang="zh-TW" sz="40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458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784790" y="448579"/>
            <a:ext cx="64171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幾年級學會什麼</a:t>
            </a:r>
            <a:r>
              <a:rPr lang="zh-TW" altLang="en-US" sz="5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知識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338351" y="1553623"/>
            <a:ext cx="102745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4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五年級 </a:t>
            </a:r>
            <a:r>
              <a:rPr lang="en-US" altLang="zh-TW" sz="4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寫字、文法、審題、修辭、段落</a:t>
            </a:r>
            <a:endParaRPr lang="en-US" altLang="zh-TW" sz="40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zh-TW" altLang="en-US" sz="4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通順、內容、主軸</a:t>
            </a:r>
            <a:endParaRPr lang="en-US" altLang="zh-TW" sz="40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endParaRPr lang="zh-TW" altLang="en-US" sz="40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38351" y="3315510"/>
            <a:ext cx="99447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4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六年級 </a:t>
            </a:r>
            <a:r>
              <a:rPr lang="en-US" altLang="zh-TW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寫字、文法、審題、修辭、段落</a:t>
            </a:r>
            <a:endParaRPr lang="en-US" altLang="zh-TW" sz="40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通順、內容、</a:t>
            </a:r>
            <a:r>
              <a:rPr lang="zh-TW" altLang="en-US" sz="4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主軸、感人</a:t>
            </a:r>
            <a:endParaRPr lang="en-US" altLang="zh-TW" sz="40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3123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078182" y="382385"/>
            <a:ext cx="78021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學習是連貫且循序漸進的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246908" y="1305715"/>
            <a:ext cx="78056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知識的學習是延續的 </a:t>
            </a:r>
            <a:endParaRPr lang="en-US" altLang="zh-TW" sz="36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例如一年級開始就學習寫字    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但隨年級增長    寫字學習依然進行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246909" y="3204694"/>
            <a:ext cx="98796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另外    有了某項知識基礎 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才可以更容易學習另一種知識    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例如學過段落    內容的起伏安排會更容易理解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14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452254" y="66502"/>
            <a:ext cx="74558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幾年級該學什麼文體 </a:t>
            </a:r>
            <a:r>
              <a:rPr lang="en-US" altLang="zh-TW" sz="54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54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5400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235056" y="1056334"/>
            <a:ext cx="75110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低年級</a:t>
            </a:r>
            <a:r>
              <a:rPr lang="zh-TW" altLang="en-US" sz="36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有了寫字與文法基礎</a:t>
            </a:r>
            <a:endParaRPr lang="en-US" altLang="zh-TW" sz="3600" dirty="0" smtClean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所以能練習的是句子    </a:t>
            </a:r>
            <a:endParaRPr lang="en-US" altLang="zh-TW" sz="3600" dirty="0" smtClean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尤其要注意的是    </a:t>
            </a:r>
            <a:endParaRPr lang="en-US" altLang="zh-TW" sz="3600" dirty="0" smtClean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所謂的句子  是</a:t>
            </a:r>
            <a:r>
              <a:rPr lang="zh-TW" altLang="en-US" sz="3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完整的句子</a:t>
            </a:r>
            <a:r>
              <a:rPr lang="zh-TW" altLang="en-US" sz="36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endParaRPr lang="en-US" altLang="zh-TW" sz="3600" dirty="0" smtClean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</a:t>
            </a:r>
            <a:r>
              <a:rPr lang="zh-TW" altLang="en-US" sz="36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精</a:t>
            </a:r>
            <a:r>
              <a:rPr lang="zh-TW" altLang="en-US" sz="36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準卻最</a:t>
            </a:r>
            <a:r>
              <a:rPr lang="zh-TW" altLang="en-US" sz="36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快速的判斷方式</a:t>
            </a:r>
            <a:endParaRPr lang="en-US" altLang="zh-TW" sz="3600" dirty="0" smtClean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是寫到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句號</a:t>
            </a:r>
            <a:r>
              <a:rPr lang="zh-TW" altLang="en-US" sz="36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或者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問號</a:t>
            </a:r>
            <a:r>
              <a:rPr lang="zh-TW" altLang="en-US" sz="36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出現</a:t>
            </a:r>
            <a:endParaRPr lang="en-US" altLang="zh-TW" sz="3600" dirty="0" smtClean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也就是把這句話的意思說</a:t>
            </a:r>
            <a:r>
              <a:rPr lang="zh-TW" altLang="en-US" sz="36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完</a:t>
            </a:r>
          </a:p>
        </p:txBody>
      </p:sp>
    </p:spTree>
    <p:extLst>
      <p:ext uri="{BB962C8B-B14F-4D97-AF65-F5344CB8AC3E}">
        <p14:creationId xmlns:p14="http://schemas.microsoft.com/office/powerpoint/2010/main" val="238780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757352" y="83127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舉例來看</a:t>
            </a:r>
            <a:endParaRPr lang="zh-TW" altLang="en-US" sz="5400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6501" y="1070677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錯誤範例 </a:t>
            </a:r>
            <a:r>
              <a:rPr lang="en-US" altLang="zh-TW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36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450935" y="1116843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花園裡開滿了各種顏色的花。</a:t>
            </a:r>
            <a:endParaRPr lang="zh-TW" altLang="en-US" sz="3600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6501" y="2720323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適合範例 </a:t>
            </a:r>
            <a:r>
              <a:rPr lang="en-US" altLang="zh-TW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36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450935" y="2766489"/>
            <a:ext cx="98796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春天才剛到不久，花園裡就開滿各種顏色的花，</a:t>
            </a:r>
            <a:endParaRPr lang="en-US" altLang="zh-TW" sz="3600" dirty="0" smtClean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看到這景色的每個人都稱讚不已。</a:t>
            </a:r>
            <a:endParaRPr lang="zh-TW" altLang="en-US" sz="3600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989829" y="1841286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（表達的意思不完整）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981516" y="4012984"/>
            <a:ext cx="80329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（加上前因後果，讓意思表達完整。）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599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079077" y="365125"/>
            <a:ext cx="51860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作文是什麼 </a:t>
            </a:r>
            <a:r>
              <a:rPr lang="en-US" altLang="zh-TW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6000" dirty="0">
              <a:solidFill>
                <a:schemeClr val="accent4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615641" y="1515725"/>
            <a:ext cx="69660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這是我們在教學前很少考慮的問題</a:t>
            </a:r>
            <a:endParaRPr lang="en-US" altLang="zh-TW" sz="3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發下作文簿    訂了題目</a:t>
            </a:r>
            <a:endParaRPr lang="en-US" altLang="zh-TW" sz="3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經過一段時間的催促後</a:t>
            </a:r>
            <a:endParaRPr lang="en-US" altLang="zh-TW" sz="3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一篇篇讓你不知如何下手批改的作品</a:t>
            </a:r>
            <a:endParaRPr lang="en-US" altLang="zh-TW" sz="3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讓你  痛苦又耗時甚鉅</a:t>
            </a:r>
            <a:endParaRPr lang="en-US" altLang="zh-TW" sz="3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於是    作文就</a:t>
            </a:r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</a:t>
            </a:r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</a:t>
            </a:r>
            <a:endParaRPr lang="en-US" altLang="zh-TW" sz="3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你與孩子腦中的夢</a:t>
            </a:r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魘</a:t>
            </a:r>
          </a:p>
        </p:txBody>
      </p:sp>
    </p:spTree>
    <p:extLst>
      <p:ext uri="{BB962C8B-B14F-4D97-AF65-F5344CB8AC3E}">
        <p14:creationId xmlns:p14="http://schemas.microsoft.com/office/powerpoint/2010/main" val="39424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640676" y="82956"/>
            <a:ext cx="70685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5400" dirty="0">
                <a:solidFill>
                  <a:srgbClr val="ED7D31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幾年級該學什麼文體 </a:t>
            </a:r>
            <a:r>
              <a:rPr lang="en-US" altLang="zh-TW" sz="5400" dirty="0">
                <a:solidFill>
                  <a:srgbClr val="ED7D31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5400" dirty="0">
                <a:solidFill>
                  <a:srgbClr val="ED7D31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4" name="矩形 3"/>
          <p:cNvSpPr/>
          <p:nvPr/>
        </p:nvSpPr>
        <p:spPr>
          <a:xfrm>
            <a:off x="1493519" y="1089242"/>
            <a:ext cx="78167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三年級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多學了段落與修辭與審題</a:t>
            </a:r>
            <a:endParaRPr lang="en-US" altLang="zh-TW" sz="3600" dirty="0">
              <a:solidFill>
                <a:srgbClr val="ED7D31">
                  <a:lumMod val="7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所以能練習的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en-US" sz="3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作文基本格式    </a:t>
            </a:r>
            <a:endParaRPr lang="en-US" altLang="zh-TW" sz="36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以及嘗試讓文章中</a:t>
            </a:r>
            <a:r>
              <a:rPr lang="zh-TW" altLang="en-US" sz="3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句子表達更加豐富    </a:t>
            </a:r>
            <a:endParaRPr lang="en-US" altLang="zh-TW" sz="36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這時候最佳練習文</a:t>
            </a:r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是</a:t>
            </a:r>
            <a:r>
              <a:rPr lang="zh-TW" altLang="en-US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記敘文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endParaRPr lang="en-US" altLang="zh-TW" sz="3600" dirty="0">
              <a:solidFill>
                <a:srgbClr val="ED7D31">
                  <a:lumMod val="7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不論是</a:t>
            </a:r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寫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我的爸爸</a:t>
            </a:r>
            <a:r>
              <a:rPr lang="en-US" altLang="zh-TW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3600" dirty="0">
              <a:solidFill>
                <a:srgbClr val="ED7D31">
                  <a:lumMod val="7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寫景</a:t>
            </a:r>
            <a:r>
              <a:rPr lang="en-US" altLang="zh-TW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我的房間</a:t>
            </a:r>
            <a:r>
              <a:rPr lang="en-US" altLang="zh-TW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3600" dirty="0">
              <a:solidFill>
                <a:srgbClr val="ED7D31">
                  <a:lumMod val="7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敘事、記物都是不錯的選擇</a:t>
            </a:r>
            <a:endParaRPr lang="zh-TW" altLang="en-US" sz="3600" dirty="0">
              <a:solidFill>
                <a:srgbClr val="ED7D31">
                  <a:lumMod val="7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775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9" y="449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463203" y="74506"/>
            <a:ext cx="43396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5400" dirty="0" smtClean="0">
                <a:solidFill>
                  <a:srgbClr val="ED7D31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作文基本格</a:t>
            </a:r>
            <a:r>
              <a:rPr lang="zh-TW" altLang="en-US" sz="5400" dirty="0">
                <a:solidFill>
                  <a:srgbClr val="ED7D31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式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957887" y="1077528"/>
            <a:ext cx="7109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第一行空下四格</a:t>
            </a:r>
            <a:r>
              <a:rPr lang="zh-TW" altLang="en-US" sz="36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，然後書寫題目。</a:t>
            </a:r>
            <a:endParaRPr lang="zh-TW" altLang="en-US" sz="3600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57887" y="1948801"/>
            <a:ext cx="112646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文章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分成三到六個段落</a:t>
            </a:r>
            <a:r>
              <a:rPr lang="zh-TW" altLang="en-US" sz="36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，依照順序每段書寫符合題目的</a:t>
            </a:r>
            <a:endParaRPr lang="en-US" altLang="zh-TW" sz="3600" dirty="0" smtClean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不同內容。</a:t>
            </a:r>
            <a:r>
              <a:rPr lang="en-US" altLang="zh-TW" sz="36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強烈建議四個段落</a:t>
            </a:r>
            <a:r>
              <a:rPr lang="en-US" altLang="zh-TW" sz="36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600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97527" y="3433490"/>
            <a:ext cx="7109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每段一開始空下兩格</a:t>
            </a:r>
            <a:r>
              <a:rPr lang="zh-TW" altLang="en-US" sz="36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再開始書寫。</a:t>
            </a:r>
            <a:endParaRPr lang="zh-TW" altLang="en-US" sz="3600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997527" y="4324291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事先想好作文的每段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大綱</a:t>
            </a:r>
            <a:r>
              <a:rPr lang="zh-TW" altLang="en-US" sz="36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600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997527" y="5097931"/>
            <a:ext cx="11264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寫完每句話都應該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檢查</a:t>
            </a:r>
            <a:r>
              <a:rPr lang="zh-TW" altLang="en-US" sz="36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有無錯字，或者看不懂的地方。</a:t>
            </a:r>
            <a:endParaRPr lang="zh-TW" altLang="en-US" sz="3600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546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654328" y="0"/>
            <a:ext cx="64171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5400" dirty="0" smtClean="0">
                <a:solidFill>
                  <a:srgbClr val="ED7D31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句子該如何變得豐</a:t>
            </a:r>
            <a:r>
              <a:rPr lang="zh-TW" altLang="en-US" sz="5400" dirty="0">
                <a:solidFill>
                  <a:srgbClr val="ED7D31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富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856210" y="1014152"/>
            <a:ext cx="8263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最簡單的方式  就是加上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形容</a:t>
            </a:r>
            <a:r>
              <a:rPr lang="zh-TW" altLang="en-US" sz="36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或者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修辭</a:t>
            </a:r>
            <a:endParaRPr lang="zh-TW" altLang="en-US" sz="3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3023" y="1751305"/>
            <a:ext cx="2723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6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簡單</a:t>
            </a:r>
            <a:r>
              <a:rPr lang="zh-TW" altLang="en-US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範例 </a:t>
            </a:r>
            <a:r>
              <a:rPr lang="en-US" altLang="zh-TW" sz="36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6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6" name="矩形 5"/>
          <p:cNvSpPr/>
          <p:nvPr/>
        </p:nvSpPr>
        <p:spPr>
          <a:xfrm>
            <a:off x="183023" y="2921168"/>
            <a:ext cx="2723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6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豐富</a:t>
            </a:r>
            <a:r>
              <a:rPr lang="zh-TW" altLang="en-US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範例 </a:t>
            </a:r>
            <a:r>
              <a:rPr lang="en-US" altLang="zh-TW" sz="36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6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7" name="矩形 6"/>
          <p:cNvSpPr/>
          <p:nvPr/>
        </p:nvSpPr>
        <p:spPr>
          <a:xfrm>
            <a:off x="2495395" y="1751305"/>
            <a:ext cx="98796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颱風夜的風雨很大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爸爸回家時全身都淋溼了。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21678" y="2921168"/>
            <a:ext cx="9541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颱風夜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的雨像是一桶一桶從天往下潑的水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新細明體" panose="02020500000000000000" pitchFamily="18" charset="-120"/>
              </a:rPr>
              <a:t>，</a:t>
            </a:r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爸爸回家時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全身淋得像落湯雞一</a:t>
            </a:r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般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030095" y="4233334"/>
            <a:ext cx="10033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加上譬喻法，效果就好多了，而且方法不只一種喔！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290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366355" y="0"/>
            <a:ext cx="71849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5400" dirty="0">
                <a:solidFill>
                  <a:srgbClr val="ED7D31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幾年級該學什麼文體 </a:t>
            </a:r>
            <a:r>
              <a:rPr lang="en-US" altLang="zh-TW" sz="5400" dirty="0">
                <a:solidFill>
                  <a:srgbClr val="ED7D31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5400" dirty="0">
                <a:solidFill>
                  <a:srgbClr val="ED7D31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4" name="矩形 3"/>
          <p:cNvSpPr/>
          <p:nvPr/>
        </p:nvSpPr>
        <p:spPr>
          <a:xfrm>
            <a:off x="1485206" y="989872"/>
            <a:ext cx="84983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四年級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除了之前能力</a:t>
            </a:r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更要求通</a:t>
            </a:r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順</a:t>
            </a:r>
            <a:endParaRPr lang="en-US" altLang="zh-TW" sz="3600" dirty="0">
              <a:solidFill>
                <a:srgbClr val="ED7D31">
                  <a:lumMod val="7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所以能練習的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en-US" sz="3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句意表達完整通順    </a:t>
            </a:r>
            <a:endParaRPr lang="en-US" altLang="zh-TW" sz="36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以及嘗試讓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文章</a:t>
            </a:r>
            <a:r>
              <a:rPr lang="zh-TW" altLang="en-US" sz="3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言之成理井然有序   </a:t>
            </a:r>
            <a:endParaRPr lang="en-US" altLang="zh-TW" sz="36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這時候最佳練習文體  是</a:t>
            </a:r>
            <a:r>
              <a:rPr lang="zh-TW" altLang="en-US" sz="3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記敘文和說明文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endParaRPr lang="en-US" altLang="zh-TW" sz="3600" dirty="0">
              <a:solidFill>
                <a:srgbClr val="ED7D31">
                  <a:lumMod val="7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可以繼續練習記敘文</a:t>
            </a:r>
            <a:r>
              <a:rPr lang="en-US" altLang="zh-TW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人事時地</a:t>
            </a:r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物</a:t>
            </a:r>
            <a:r>
              <a:rPr lang="en-US" altLang="zh-TW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3600" dirty="0">
              <a:solidFill>
                <a:srgbClr val="ED7D31">
                  <a:lumMod val="7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也可以練習說明文</a:t>
            </a:r>
            <a:endParaRPr lang="en-US" altLang="zh-TW" sz="3600" dirty="0" smtClean="0">
              <a:solidFill>
                <a:srgbClr val="ED7D31">
                  <a:lumMod val="7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幸福是</a:t>
            </a:r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什麼</a:t>
            </a:r>
            <a:r>
              <a:rPr lang="en-US" altLang="zh-TW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)(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我心中理想的校園</a:t>
            </a:r>
            <a:r>
              <a:rPr lang="en-US" altLang="zh-TW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3600" dirty="0">
              <a:solidFill>
                <a:srgbClr val="ED7D31">
                  <a:lumMod val="7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74606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061651" y="74506"/>
            <a:ext cx="57246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5400" smtClean="0">
                <a:solidFill>
                  <a:srgbClr val="ED7D31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句意表達完整通</a:t>
            </a:r>
            <a:r>
              <a:rPr lang="zh-TW" altLang="en-US" sz="5400">
                <a:solidFill>
                  <a:srgbClr val="ED7D31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順</a:t>
            </a:r>
            <a:endParaRPr lang="zh-TW" altLang="en-US" sz="5400" dirty="0">
              <a:solidFill>
                <a:srgbClr val="ED7D31">
                  <a:lumMod val="50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49977" y="997836"/>
            <a:ext cx="6686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人事時地物的順序安排很重</a:t>
            </a:r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</a:t>
            </a:r>
          </a:p>
        </p:txBody>
      </p:sp>
      <p:sp>
        <p:nvSpPr>
          <p:cNvPr id="5" name="矩形 4"/>
          <p:cNvSpPr/>
          <p:nvPr/>
        </p:nvSpPr>
        <p:spPr>
          <a:xfrm>
            <a:off x="253528" y="1709297"/>
            <a:ext cx="2723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6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錯誤範例 </a:t>
            </a:r>
            <a:r>
              <a:rPr lang="en-US" altLang="zh-TW" sz="36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6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6" name="矩形 5"/>
          <p:cNvSpPr/>
          <p:nvPr/>
        </p:nvSpPr>
        <p:spPr>
          <a:xfrm>
            <a:off x="2557549" y="1709297"/>
            <a:ext cx="9795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爸爸買了菜市場的一袋橘子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我昨天都吃光了。</a:t>
            </a:r>
            <a:endParaRPr lang="zh-TW" altLang="en-US" sz="3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3527" y="2782669"/>
            <a:ext cx="2723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6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適合範例 </a:t>
            </a:r>
            <a:r>
              <a:rPr lang="en-US" altLang="zh-TW" sz="36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6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8" name="矩形 7"/>
          <p:cNvSpPr/>
          <p:nvPr/>
        </p:nvSpPr>
        <p:spPr>
          <a:xfrm>
            <a:off x="2557549" y="2782669"/>
            <a:ext cx="95208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昨天爸爸</a:t>
            </a:r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菜市場買了一袋</a:t>
            </a:r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橘子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，橘子是我最愛的水果所以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我一個人就全部吃光了。</a:t>
            </a:r>
            <a:endParaRPr lang="zh-TW" altLang="en-US" sz="3600" dirty="0">
              <a:solidFill>
                <a:srgbClr val="ED7D31">
                  <a:lumMod val="7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15437" y="4066282"/>
            <a:ext cx="104629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除了調整人事時地物順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序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，不要忘記句意也要完整喔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026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072937" y="0"/>
            <a:ext cx="52481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5400" dirty="0" smtClean="0">
                <a:solidFill>
                  <a:srgbClr val="ED7D31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何謂</a:t>
            </a:r>
            <a:r>
              <a:rPr lang="zh-TW" altLang="en-US" sz="5400" dirty="0">
                <a:solidFill>
                  <a:srgbClr val="ED7D31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言之成理</a:t>
            </a:r>
            <a:r>
              <a:rPr lang="zh-TW" altLang="en-US" sz="5400" dirty="0" smtClean="0">
                <a:solidFill>
                  <a:srgbClr val="ED7D31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5400" dirty="0" smtClean="0">
                <a:solidFill>
                  <a:srgbClr val="ED7D31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5400" dirty="0" smtClean="0">
                <a:solidFill>
                  <a:srgbClr val="ED7D31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5400" dirty="0">
              <a:solidFill>
                <a:srgbClr val="ED7D31">
                  <a:lumMod val="50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6458" y="923330"/>
            <a:ext cx="106818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邏輯思考其實不難</a:t>
            </a:r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通常錯誤在孩子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省略語詞</a:t>
            </a:r>
            <a:endParaRPr lang="en-US" altLang="zh-TW" sz="36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或者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重複相同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意思</a:t>
            </a:r>
          </a:p>
        </p:txBody>
      </p:sp>
      <p:sp>
        <p:nvSpPr>
          <p:cNvPr id="5" name="矩形 4"/>
          <p:cNvSpPr/>
          <p:nvPr/>
        </p:nvSpPr>
        <p:spPr>
          <a:xfrm>
            <a:off x="153775" y="1991930"/>
            <a:ext cx="2723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6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錯誤範例 </a:t>
            </a:r>
            <a:r>
              <a:rPr lang="en-US" altLang="zh-TW" sz="36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6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6" name="矩形 5"/>
          <p:cNvSpPr/>
          <p:nvPr/>
        </p:nvSpPr>
        <p:spPr>
          <a:xfrm>
            <a:off x="2499360" y="1991930"/>
            <a:ext cx="9437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我們大家仔細端詳看著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新細明體" panose="02020500000000000000" pitchFamily="18" charset="-120"/>
              </a:rPr>
              <a:t>，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發現下雨的地好</a:t>
            </a:r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濕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3774" y="2869093"/>
            <a:ext cx="2723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6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適合範例 </a:t>
            </a:r>
            <a:r>
              <a:rPr lang="en-US" altLang="zh-TW" sz="36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6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8" name="矩形 7"/>
          <p:cNvSpPr/>
          <p:nvPr/>
        </p:nvSpPr>
        <p:spPr>
          <a:xfrm>
            <a:off x="2549237" y="2915259"/>
            <a:ext cx="88890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我們仔細端詳</a:t>
            </a:r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雨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後的</a:t>
            </a:r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地面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，發現雨水浸濕了土壤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看起來相當潮溼。</a:t>
            </a:r>
            <a:endParaRPr lang="zh-TW" altLang="en-US" sz="3600" dirty="0">
              <a:solidFill>
                <a:srgbClr val="ED7D31">
                  <a:lumMod val="7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60764" y="4301854"/>
            <a:ext cx="10676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我們＝大家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)(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端詳就有看的意思</a:t>
            </a:r>
            <a:r>
              <a:rPr lang="en-US" altLang="zh-TW" sz="3200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)(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後面句子省略前因後果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582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441171" y="82957"/>
            <a:ext cx="73096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5400" dirty="0">
                <a:solidFill>
                  <a:srgbClr val="ED7D31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幾年級該學什麼文體 </a:t>
            </a:r>
            <a:r>
              <a:rPr lang="en-US" altLang="zh-TW" sz="5400" dirty="0">
                <a:solidFill>
                  <a:srgbClr val="ED7D31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5400" dirty="0">
                <a:solidFill>
                  <a:srgbClr val="ED7D31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4" name="矩形 3"/>
          <p:cNvSpPr/>
          <p:nvPr/>
        </p:nvSpPr>
        <p:spPr>
          <a:xfrm>
            <a:off x="1435331" y="1080761"/>
            <a:ext cx="102606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五年級</a:t>
            </a:r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除了之前能力  更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要求主軸清楚  內容起伏</a:t>
            </a:r>
            <a:endParaRPr lang="en-US" altLang="zh-TW" sz="3600" dirty="0">
              <a:solidFill>
                <a:srgbClr val="ED7D31">
                  <a:lumMod val="7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所以</a:t>
            </a:r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能練習的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en-US" sz="3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依照題目意思條列清</a:t>
            </a:r>
            <a:r>
              <a:rPr lang="zh-TW" altLang="en-US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楚</a:t>
            </a:r>
            <a:r>
              <a:rPr lang="zh-TW" altLang="en-US" sz="3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endParaRPr lang="en-US" altLang="zh-TW" sz="36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以及嘗試讓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文章</a:t>
            </a:r>
            <a:r>
              <a:rPr lang="zh-TW" altLang="en-US" sz="3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內容前後連貫起伏   </a:t>
            </a:r>
            <a:endParaRPr lang="en-US" altLang="zh-TW" sz="36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這時候最佳練習文體  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en-US" sz="3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說明文和議論文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endParaRPr lang="en-US" altLang="zh-TW" sz="3600" dirty="0">
              <a:solidFill>
                <a:srgbClr val="ED7D31">
                  <a:lumMod val="7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可以繼續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練習說明文</a:t>
            </a:r>
            <a:endParaRPr lang="en-US" altLang="zh-TW" sz="3600" dirty="0">
              <a:solidFill>
                <a:srgbClr val="ED7D31">
                  <a:lumMod val="7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也可以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練習議論文</a:t>
            </a:r>
            <a:endParaRPr lang="en-US" altLang="zh-TW" sz="3600" dirty="0">
              <a:solidFill>
                <a:srgbClr val="ED7D31">
                  <a:lumMod val="7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當一個孝順的</a:t>
            </a:r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孩子</a:t>
            </a:r>
            <a:r>
              <a:rPr lang="en-US" altLang="zh-TW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)(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讀書與</a:t>
            </a:r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遊戲</a:t>
            </a:r>
            <a:r>
              <a:rPr lang="en-US" altLang="zh-TW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3600" dirty="0">
              <a:solidFill>
                <a:srgbClr val="ED7D31">
                  <a:lumMod val="7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187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690464" y="196380"/>
            <a:ext cx="74558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依照題目意思條列清楚 </a:t>
            </a:r>
            <a:endParaRPr lang="zh-TW" altLang="en-US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84711" y="1119710"/>
            <a:ext cx="96372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議論文的目的在於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說服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他人相信自己的道理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包含三種主要方法。</a:t>
            </a:r>
            <a:endParaRPr lang="zh-TW" altLang="en-US" sz="3600" dirty="0">
              <a:solidFill>
                <a:srgbClr val="ED7D31">
                  <a:lumMod val="7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3528" y="2375759"/>
            <a:ext cx="2723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引用名</a:t>
            </a:r>
            <a:r>
              <a:rPr lang="zh-TW" altLang="en-US" sz="36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言</a:t>
            </a:r>
            <a:r>
              <a:rPr lang="zh-TW" altLang="en-US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36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3527" y="3250000"/>
            <a:ext cx="2723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60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引用</a:t>
            </a:r>
            <a:r>
              <a:rPr lang="zh-TW" altLang="en-US" sz="360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事例</a:t>
            </a:r>
            <a:r>
              <a:rPr lang="zh-TW" altLang="en-US" sz="360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36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3527" y="4179759"/>
            <a:ext cx="2723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個人</a:t>
            </a:r>
            <a:r>
              <a:rPr lang="zh-TW" altLang="en-US" sz="36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見解</a:t>
            </a:r>
            <a:r>
              <a:rPr lang="zh-TW" altLang="en-US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36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90464" y="236649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古今中外名人說</a:t>
            </a:r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新細明體" panose="02020500000000000000" pitchFamily="18" charset="-120"/>
              </a:rPr>
              <a:t>，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會比自己說有說服</a:t>
            </a:r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力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90464" y="3305518"/>
            <a:ext cx="878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用曾經發生的事</a:t>
            </a:r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件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新細明體" panose="02020500000000000000" pitchFamily="18" charset="-120"/>
              </a:rPr>
              <a:t>，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來驗證自己的</a:t>
            </a:r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理論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57301" y="4179758"/>
            <a:ext cx="8664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歸納所有</a:t>
            </a:r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意見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新細明體" panose="02020500000000000000" pitchFamily="18" charset="-120"/>
              </a:rPr>
              <a:t>，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這篇文章才算是自己</a:t>
            </a:r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20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778057" y="0"/>
            <a:ext cx="60708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內容前後連貫起伏 </a:t>
            </a:r>
            <a:endParaRPr lang="zh-TW" altLang="en-US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17470" y="92333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要依照題目意思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前後段想法連接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新細明體" panose="02020500000000000000" pitchFamily="18" charset="-120"/>
              </a:rPr>
              <a:t>，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正面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反面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說法加強張</a:t>
            </a:r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力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600" dirty="0">
              <a:solidFill>
                <a:srgbClr val="ED7D31">
                  <a:lumMod val="7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3528" y="2249624"/>
            <a:ext cx="2723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說出</a:t>
            </a:r>
            <a:r>
              <a:rPr lang="zh-TW" altLang="en-US" sz="36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道理</a:t>
            </a:r>
            <a:r>
              <a:rPr lang="zh-TW" altLang="en-US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36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3528" y="3105834"/>
            <a:ext cx="2723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印證</a:t>
            </a:r>
            <a:r>
              <a:rPr lang="zh-TW" altLang="en-US" sz="36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道理</a:t>
            </a:r>
            <a:r>
              <a:rPr lang="zh-TW" altLang="en-US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36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3527" y="3962044"/>
            <a:ext cx="2723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運用</a:t>
            </a:r>
            <a:r>
              <a:rPr lang="zh-TW" altLang="en-US" sz="36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道理</a:t>
            </a:r>
            <a:r>
              <a:rPr lang="zh-TW" altLang="en-US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36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78057" y="2249623"/>
            <a:ext cx="8731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要說明自己的想</a:t>
            </a:r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新細明體" panose="02020500000000000000" pitchFamily="18" charset="-120"/>
              </a:rPr>
              <a:t>，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堅定自己的</a:t>
            </a:r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立場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78057" y="3105833"/>
            <a:ext cx="8797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用正反兩面的事</a:t>
            </a:r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新細明體" panose="02020500000000000000" pitchFamily="18" charset="-120"/>
              </a:rPr>
              <a:t>，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印證自己前段的想</a:t>
            </a:r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78057" y="3962044"/>
            <a:ext cx="92421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歸納正確結論</a:t>
            </a:r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新細明體" panose="02020500000000000000" pitchFamily="18" charset="-120"/>
              </a:rPr>
              <a:t>，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說出如何實踐道理的方</a:t>
            </a:r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243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449483" y="0"/>
            <a:ext cx="71600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5400" dirty="0">
                <a:solidFill>
                  <a:srgbClr val="ED7D31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幾年級該學什麼文體 </a:t>
            </a:r>
            <a:r>
              <a:rPr lang="en-US" altLang="zh-TW" sz="5400" dirty="0">
                <a:solidFill>
                  <a:srgbClr val="ED7D31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5400" dirty="0">
                <a:solidFill>
                  <a:srgbClr val="ED7D31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4" name="矩形 3"/>
          <p:cNvSpPr/>
          <p:nvPr/>
        </p:nvSpPr>
        <p:spPr>
          <a:xfrm>
            <a:off x="1280160" y="998144"/>
            <a:ext cx="1066522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六年級</a:t>
            </a:r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除了之前能力  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還要學習讓文章內容有感</a:t>
            </a:r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情</a:t>
            </a:r>
            <a:endParaRPr lang="en-US" altLang="zh-TW" sz="3600" dirty="0">
              <a:solidFill>
                <a:srgbClr val="ED7D31">
                  <a:lumMod val="7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所以能練習的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en-US" sz="3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寫出細微的觀</a:t>
            </a:r>
            <a:r>
              <a:rPr lang="zh-TW" altLang="en-US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察</a:t>
            </a:r>
            <a:r>
              <a:rPr lang="zh-TW" altLang="en-US" sz="3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endParaRPr lang="en-US" altLang="zh-TW" sz="36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以及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嘗試</a:t>
            </a:r>
            <a:r>
              <a:rPr lang="zh-TW" altLang="en-US" sz="3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讓別人進入文章裡的感</a:t>
            </a:r>
            <a:r>
              <a:rPr lang="zh-TW" altLang="en-US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情</a:t>
            </a:r>
            <a:r>
              <a:rPr lang="zh-TW" altLang="en-US" sz="3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endParaRPr lang="en-US" altLang="zh-TW" sz="36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這時候最佳練習文體  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en-US" sz="3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抒情文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endParaRPr lang="en-US" altLang="zh-TW" sz="3600" dirty="0">
              <a:solidFill>
                <a:srgbClr val="ED7D31">
                  <a:lumMod val="7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可以繼續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練習其他文</a:t>
            </a:r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</a:t>
            </a:r>
            <a:endParaRPr lang="en-US" altLang="zh-TW" sz="3600" dirty="0">
              <a:solidFill>
                <a:srgbClr val="ED7D31">
                  <a:lumMod val="7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主要練習抒情文</a:t>
            </a:r>
            <a:endParaRPr lang="en-US" altLang="zh-TW" sz="3600" dirty="0">
              <a:solidFill>
                <a:srgbClr val="ED7D31">
                  <a:lumMod val="7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一張舊照</a:t>
            </a:r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片</a:t>
            </a:r>
            <a:r>
              <a:rPr lang="en-US" altLang="zh-TW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)(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那些我捨不得</a:t>
            </a:r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229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338599" y="539311"/>
            <a:ext cx="78534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每個人定義不完全相</a:t>
            </a:r>
            <a:r>
              <a:rPr lang="zh-TW" altLang="en-US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</a:t>
            </a:r>
            <a:r>
              <a:rPr lang="zh-TW" altLang="en-US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6000" dirty="0">
              <a:solidFill>
                <a:schemeClr val="accent4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452396" y="1802631"/>
            <a:ext cx="77396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簡單來說    其實就是把心中的話寫出來</a:t>
            </a:r>
            <a:endParaRPr lang="en-US" altLang="zh-TW" sz="3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然而    就算知道如此</a:t>
            </a:r>
            <a:endParaRPr lang="en-US" altLang="zh-TW" sz="3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要如何寫才算是成功   才能讓人感同身受</a:t>
            </a:r>
            <a:endParaRPr lang="en-US" altLang="zh-TW" sz="3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或者我們換個比較低的標準</a:t>
            </a:r>
            <a:endParaRPr lang="en-US" altLang="zh-TW" sz="3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至少讓別人能看得懂</a:t>
            </a:r>
            <a:endParaRPr lang="en-US" altLang="zh-TW" sz="3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既然說到標準</a:t>
            </a:r>
            <a:endParaRPr lang="en-US" altLang="zh-TW" sz="3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我們就先來看看所謂的公定標準</a:t>
            </a:r>
            <a:endParaRPr lang="zh-TW" altLang="en-US" sz="32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827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058766" y="0"/>
            <a:ext cx="53783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寫出細微的觀察 </a:t>
            </a:r>
            <a:endParaRPr lang="zh-TW" altLang="en-US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93026" y="8830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有許多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小細節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藏在生活之中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新細明體" panose="02020500000000000000" pitchFamily="18" charset="-120"/>
              </a:rPr>
              <a:t>，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你能觀察到並寫出來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就會很有效果。請看以下範例 </a:t>
            </a:r>
            <a:r>
              <a:rPr lang="en-US" altLang="zh-TW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3600" dirty="0">
              <a:solidFill>
                <a:srgbClr val="ED7D31">
                  <a:lumMod val="7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8837" y="2083369"/>
            <a:ext cx="31854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老化的線索 </a:t>
            </a:r>
            <a:r>
              <a:rPr lang="en-US" altLang="zh-TW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36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0401" y="3843572"/>
            <a:ext cx="2723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胖的</a:t>
            </a:r>
            <a:r>
              <a:rPr lang="zh-TW" altLang="en-US" sz="36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線索</a:t>
            </a:r>
            <a:r>
              <a:rPr lang="zh-TW" altLang="en-US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36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35787" y="2083369"/>
            <a:ext cx="85939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除了皺紋、拐杖之外之外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新細明體" panose="02020500000000000000" pitchFamily="18" charset="-120"/>
              </a:rPr>
              <a:t>，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還有許多可以看出人變老之後的線索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像是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常常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起過去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開始注意養生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開始抗拒變化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等。</a:t>
            </a:r>
            <a:endParaRPr lang="zh-TW" altLang="en-US" sz="3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82486" y="3849449"/>
            <a:ext cx="88807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除了外</a:t>
            </a:r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、體重之外</a:t>
            </a:r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之外</a:t>
            </a:r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新細明體" panose="02020500000000000000" pitchFamily="18" charset="-120"/>
              </a:rPr>
              <a:t>，</a:t>
            </a:r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還有許多可以看出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胖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線索</a:t>
            </a:r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新細明體" panose="02020500000000000000" pitchFamily="18" charset="-120"/>
              </a:rPr>
              <a:t>，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像是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才沒動幾下就喘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走路腿張不開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不敢量體重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67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127123" y="0"/>
            <a:ext cx="81483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讓別人進入文章裡的感情 </a:t>
            </a:r>
            <a:endParaRPr lang="zh-TW" altLang="en-US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86430" y="923330"/>
            <a:ext cx="105340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抒情文就是抒發心中情</a:t>
            </a:r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新細明體" panose="02020500000000000000" pitchFamily="18" charset="-120"/>
              </a:rPr>
              <a:t>，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但是別人不一定能進入。</a:t>
            </a:r>
            <a:endParaRPr lang="zh-TW" altLang="en-US" sz="3600" dirty="0">
              <a:solidFill>
                <a:srgbClr val="ED7D31">
                  <a:lumMod val="7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0391" y="1692671"/>
            <a:ext cx="2723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符合人</a:t>
            </a:r>
            <a:r>
              <a:rPr lang="zh-TW" altLang="en-US" sz="36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</a:t>
            </a:r>
            <a:r>
              <a:rPr lang="zh-TW" altLang="en-US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36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65119" y="1692671"/>
            <a:ext cx="91135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醒來第一眼看見的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是趴在病床邊的媽媽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新細明體" panose="02020500000000000000" pitchFamily="18" charset="-120"/>
              </a:rPr>
              <a:t>，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凌亂的頭髮、還沒來得及換掉的圍裙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心裡不禁一陣酸。</a:t>
            </a:r>
            <a:r>
              <a:rPr lang="en-US" altLang="zh-TW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母愛天性</a:t>
            </a:r>
            <a:r>
              <a:rPr lang="en-US" altLang="zh-TW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0391" y="3429000"/>
            <a:ext cx="2723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zh-TW" altLang="en-US" sz="36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照</a:t>
            </a:r>
            <a:r>
              <a:rPr lang="zh-TW" altLang="en-US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描述 </a:t>
            </a:r>
            <a:r>
              <a:rPr lang="en-US" altLang="zh-TW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36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65118" y="3444339"/>
            <a:ext cx="91135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看著那只缺了一截分針的手錶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新細明體" panose="02020500000000000000" pitchFamily="18" charset="-120"/>
              </a:rPr>
              <a:t>，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比時針還短的它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硬撐著轉圈的模樣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像極了隱忍不哭出聲的我。</a:t>
            </a:r>
            <a:r>
              <a:rPr lang="en-US" altLang="zh-TW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對照類比</a:t>
            </a:r>
            <a:r>
              <a:rPr lang="en-US" altLang="zh-TW" sz="3600" dirty="0" smtClean="0">
                <a:solidFill>
                  <a:srgbClr val="ED7D31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903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404851" y="99753"/>
            <a:ext cx="95333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一定要按照這樣的順序教嗎 </a:t>
            </a:r>
            <a:r>
              <a:rPr lang="en-US" altLang="zh-TW" sz="5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5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54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489611" y="1122836"/>
            <a:ext cx="921277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當然不是囉！</a:t>
            </a:r>
            <a:endParaRPr lang="en-US" altLang="zh-TW" sz="3200" dirty="0" smtClean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這只是粗淺將作文大致切割的方式</a:t>
            </a:r>
            <a:endParaRPr lang="en-US" altLang="zh-TW" sz="3200" dirty="0" smtClean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實際上教起作文</a:t>
            </a:r>
            <a:r>
              <a:rPr lang="zh-TW" altLang="en-US" sz="32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2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還會遇到更多需要解決的問題</a:t>
            </a:r>
            <a:endParaRPr lang="en-US" altLang="zh-TW" sz="3200" dirty="0" smtClean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可以依照各班遇到的實際狀況調整</a:t>
            </a:r>
            <a:endParaRPr lang="en-US" altLang="zh-TW" sz="3200" dirty="0" smtClean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挪動教學的順序</a:t>
            </a:r>
            <a:endParaRPr lang="en-US" altLang="zh-TW" sz="3200" dirty="0" smtClean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以我自己為例</a:t>
            </a:r>
            <a:r>
              <a:rPr lang="zh-TW" altLang="en-US" sz="32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2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這樣的教學我會在兩年內完成</a:t>
            </a:r>
            <a:endParaRPr lang="en-US" altLang="zh-TW" sz="3200" dirty="0" smtClean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不是因為我特別</a:t>
            </a:r>
            <a:r>
              <a:rPr lang="zh-TW" altLang="en-US" sz="32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2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而是每個班只帶兩年</a:t>
            </a:r>
            <a:r>
              <a:rPr lang="zh-TW" altLang="en-US" sz="32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啊</a:t>
            </a:r>
          </a:p>
        </p:txBody>
      </p:sp>
    </p:spTree>
    <p:extLst>
      <p:ext uri="{BB962C8B-B14F-4D97-AF65-F5344CB8AC3E}">
        <p14:creationId xmlns:p14="http://schemas.microsoft.com/office/powerpoint/2010/main" val="359264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49237" y="0"/>
            <a:ext cx="66280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5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要在什麼時候教呢 </a:t>
            </a:r>
            <a:r>
              <a:rPr lang="en-US" altLang="zh-TW" sz="5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5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079242" y="1122218"/>
            <a:ext cx="1003351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其實沒有那麼複雜</a:t>
            </a:r>
            <a:endParaRPr lang="en-US" altLang="zh-TW" sz="3200" dirty="0" smtClean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請試著想想    你會什麼時候教造句、修辭和課文理解</a:t>
            </a:r>
            <a:endParaRPr lang="en-US" altLang="zh-TW" sz="3200" dirty="0" smtClean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當然是國語課囉</a:t>
            </a:r>
            <a:endParaRPr lang="en-US" altLang="zh-TW" sz="3200" dirty="0" smtClean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理所當然</a:t>
            </a:r>
            <a:r>
              <a:rPr lang="zh-TW" altLang="en-US" sz="32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2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這些基本的知識基礎就在國語課教授</a:t>
            </a:r>
            <a:endParaRPr lang="en-US" altLang="zh-TW" sz="3200" dirty="0" smtClean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而另外有關作文的格式與技巧</a:t>
            </a:r>
            <a:endParaRPr lang="en-US" altLang="zh-TW" sz="3200" dirty="0" smtClean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在你發下作文簿的同時</a:t>
            </a:r>
            <a:r>
              <a:rPr lang="zh-TW" altLang="en-US" sz="32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2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約說個十五到二十分鐘即可</a:t>
            </a:r>
            <a:endParaRPr lang="en-US" altLang="zh-TW" sz="3200" dirty="0" smtClean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5667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683433" y="365759"/>
            <a:ext cx="51860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如何</a:t>
            </a:r>
            <a:r>
              <a:rPr lang="zh-TW" altLang="en-US" sz="54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批改作文呢</a:t>
            </a:r>
            <a:endParaRPr lang="zh-TW" altLang="en-US" sz="5400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84712" y="1504295"/>
            <a:ext cx="903870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作文是國語學習的累積成果檢驗</a:t>
            </a:r>
            <a:endParaRPr lang="en-US" altLang="zh-TW" sz="32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不可能一開始就是完美作品</a:t>
            </a:r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呈現</a:t>
            </a:r>
            <a:endParaRPr lang="en-US" altLang="zh-TW" sz="3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請記住</a:t>
            </a:r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這是練習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不是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比賽</a:t>
            </a:r>
            <a:endParaRPr lang="en-US" altLang="zh-TW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除了錯字、標點符號以及文法的問題外</a:t>
            </a:r>
            <a:endParaRPr lang="en-US" altLang="zh-TW" sz="3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其餘作文內容</a:t>
            </a:r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請盡量別去修改</a:t>
            </a:r>
            <a:endParaRPr lang="en-US" altLang="zh-TW" sz="3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讓他用自己的敘述方式、句型、修辭去完成作文</a:t>
            </a:r>
            <a:endParaRPr lang="en-US" altLang="zh-TW" sz="3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切忌將整篇練習內容修成老師的話</a:t>
            </a:r>
            <a:endParaRPr lang="en-US" altLang="zh-TW" sz="3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en-US" altLang="zh-TW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比賽作品的批改則要適度修正句型</a:t>
            </a:r>
            <a:r>
              <a:rPr lang="en-US" altLang="zh-TW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2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92028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06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711695" y="419038"/>
            <a:ext cx="51860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6000" dirty="0">
                <a:solidFill>
                  <a:srgbClr val="ED7D31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如何</a:t>
            </a:r>
            <a:r>
              <a:rPr lang="zh-TW" altLang="en-US" sz="5400" dirty="0">
                <a:solidFill>
                  <a:srgbClr val="ED7D31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批改作文呢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597733" y="1434701"/>
            <a:ext cx="9341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最好的方法其實是把孩子叫來旁邊</a:t>
            </a:r>
            <a:endParaRPr lang="en-US" altLang="zh-TW" sz="3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直接告訴他問題所在  或者作文的優點在哪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597733" y="2793077"/>
            <a:ext cx="757130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除了極少數孩子會認真看老師給的評語</a:t>
            </a:r>
            <a:endParaRPr lang="en-US" altLang="zh-TW" sz="3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大部分的孩子只看分數</a:t>
            </a:r>
            <a:endParaRPr lang="en-US" altLang="zh-TW" sz="3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更可能的狀況是</a:t>
            </a:r>
            <a:endParaRPr lang="en-US" altLang="zh-TW" sz="3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孩子看了評語</a:t>
            </a:r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但是不能理解評語</a:t>
            </a:r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意思</a:t>
            </a:r>
          </a:p>
        </p:txBody>
      </p:sp>
    </p:spTree>
    <p:extLst>
      <p:ext uri="{BB962C8B-B14F-4D97-AF65-F5344CB8AC3E}">
        <p14:creationId xmlns:p14="http://schemas.microsoft.com/office/powerpoint/2010/main" val="36025184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06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711695" y="585293"/>
            <a:ext cx="51860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6000" dirty="0">
                <a:solidFill>
                  <a:srgbClr val="ED7D31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如何</a:t>
            </a:r>
            <a:r>
              <a:rPr lang="zh-TW" altLang="en-US" sz="5400" dirty="0">
                <a:solidFill>
                  <a:srgbClr val="ED7D31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批改作文呢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981711" y="1683173"/>
            <a:ext cx="110594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不過作文是要抽查的    你無法呈現口語指導孩子的錄音檔</a:t>
            </a:r>
            <a:endParaRPr lang="en-US" altLang="zh-TW" sz="3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所以不妨參考以下給評語的方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式</a:t>
            </a:r>
          </a:p>
        </p:txBody>
      </p:sp>
      <p:sp>
        <p:nvSpPr>
          <p:cNvPr id="5" name="矩形 4"/>
          <p:cNvSpPr/>
          <p:nvPr/>
        </p:nvSpPr>
        <p:spPr>
          <a:xfrm>
            <a:off x="328340" y="2830784"/>
            <a:ext cx="2723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內容</a:t>
            </a:r>
            <a:r>
              <a:rPr lang="zh-TW" altLang="en-US" sz="36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部分</a:t>
            </a:r>
            <a:r>
              <a:rPr lang="zh-TW" altLang="en-US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36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8340" y="3908002"/>
            <a:ext cx="2723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修辭</a:t>
            </a:r>
            <a:r>
              <a:rPr lang="zh-TW" altLang="en-US" sz="36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部分</a:t>
            </a:r>
            <a:r>
              <a:rPr lang="zh-TW" altLang="en-US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36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8340" y="4980290"/>
            <a:ext cx="2723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情感</a:t>
            </a:r>
            <a:r>
              <a:rPr lang="zh-TW" altLang="en-US" sz="36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部分</a:t>
            </a:r>
            <a:r>
              <a:rPr lang="zh-TW" altLang="en-US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36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832492" y="2803042"/>
            <a:ext cx="83920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可以針對內容是否符合題目、前後是否連貫、</a:t>
            </a:r>
            <a:endParaRPr lang="en-US" altLang="zh-TW" sz="3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起伏程度寫評語</a:t>
            </a:r>
            <a:r>
              <a:rPr lang="zh-TW" altLang="en-US" sz="3200" dirty="0" smtClean="0">
                <a:solidFill>
                  <a:srgbClr val="7030A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zh-TW" altLang="en-US" sz="32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32492" y="4010906"/>
            <a:ext cx="87247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可以</a:t>
            </a:r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針對內容修辭</a:t>
            </a:r>
            <a:r>
              <a:rPr lang="zh-TW" altLang="en-US" sz="3200" dirty="0" smtClean="0">
                <a:solidFill>
                  <a:srgbClr val="7030A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句型是否運用得當來寫評語</a:t>
            </a:r>
            <a:r>
              <a:rPr lang="zh-TW" altLang="en-US" sz="3200" dirty="0" smtClean="0">
                <a:solidFill>
                  <a:srgbClr val="7030A0"/>
                </a:solidFill>
                <a:latin typeface="新細明體" panose="02020500000000000000" pitchFamily="18" charset="-120"/>
              </a:rPr>
              <a:t>。</a:t>
            </a:r>
            <a:endParaRPr lang="zh-TW" altLang="en-US" sz="32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98370" y="4980290"/>
            <a:ext cx="55224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可以針對內容</a:t>
            </a:r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是否感動到你的</a:t>
            </a:r>
            <a:endParaRPr lang="en-US" altLang="zh-TW" sz="32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的部分來寫</a:t>
            </a:r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評語</a:t>
            </a:r>
            <a:r>
              <a:rPr lang="zh-TW" altLang="en-US" sz="3200" dirty="0" smtClean="0">
                <a:solidFill>
                  <a:srgbClr val="7030A0"/>
                </a:solidFill>
                <a:latin typeface="新細明體" panose="02020500000000000000" pitchFamily="18" charset="-120"/>
              </a:rPr>
              <a:t>。</a:t>
            </a:r>
            <a:endParaRPr lang="zh-TW" altLang="en-US" sz="32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426976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06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578692" y="535416"/>
            <a:ext cx="51860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6000" dirty="0">
                <a:solidFill>
                  <a:srgbClr val="ED7D31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如何</a:t>
            </a:r>
            <a:r>
              <a:rPr lang="zh-TW" altLang="en-US" sz="5400" dirty="0">
                <a:solidFill>
                  <a:srgbClr val="ED7D31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批改作文呢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2094807" y="18953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205345" y="1679859"/>
            <a:ext cx="10033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除了寫上述比較正式的評語外    也可以寫些較輕鬆的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3033" y="2548882"/>
            <a:ext cx="2723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進步退步 </a:t>
            </a:r>
            <a:r>
              <a:rPr lang="en-US" altLang="zh-TW" sz="36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6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7" name="矩形 6"/>
          <p:cNvSpPr/>
          <p:nvPr/>
        </p:nvSpPr>
        <p:spPr>
          <a:xfrm>
            <a:off x="453031" y="3780795"/>
            <a:ext cx="2723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希望期許 </a:t>
            </a:r>
            <a:r>
              <a:rPr lang="en-US" altLang="zh-TW" sz="36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6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8" name="矩形 7"/>
          <p:cNvSpPr/>
          <p:nvPr/>
        </p:nvSpPr>
        <p:spPr>
          <a:xfrm>
            <a:off x="453031" y="4990363"/>
            <a:ext cx="2723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格式</a:t>
            </a:r>
            <a:r>
              <a:rPr lang="zh-TW" altLang="en-US" sz="36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結構</a:t>
            </a:r>
            <a:r>
              <a:rPr lang="zh-TW" altLang="en-US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6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36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964871" y="2610438"/>
            <a:ext cx="89888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可以比對後篇作文是否針對前篇作文缺失改進</a:t>
            </a:r>
            <a:r>
              <a:rPr lang="zh-TW" altLang="en-US" sz="3200" dirty="0" smtClean="0">
                <a:solidFill>
                  <a:srgbClr val="7030A0"/>
                </a:solidFill>
                <a:latin typeface="新細明體" panose="02020500000000000000" pitchFamily="18" charset="-120"/>
              </a:rPr>
              <a:t>。</a:t>
            </a:r>
            <a:endParaRPr lang="zh-TW" altLang="en-US" sz="32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07331" y="3195213"/>
            <a:ext cx="76587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強烈建議同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種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類型作文連續練習兩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</a:t>
            </a:r>
            <a:r>
              <a:rPr lang="zh-TW" altLang="en-US" sz="32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。</a:t>
            </a:r>
            <a:r>
              <a:rPr lang="en-US" altLang="zh-TW" sz="32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)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06435" y="3911089"/>
            <a:ext cx="8905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可以</a:t>
            </a:r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針對各個面向來</a:t>
            </a:r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寫</a:t>
            </a:r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對孩子表現</a:t>
            </a:r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期許</a:t>
            </a:r>
            <a:r>
              <a:rPr lang="zh-TW" altLang="en-US" sz="3200" dirty="0" smtClean="0">
                <a:solidFill>
                  <a:srgbClr val="7030A0"/>
                </a:solidFill>
                <a:latin typeface="新細明體" panose="02020500000000000000" pitchFamily="18" charset="-120"/>
              </a:rPr>
              <a:t>。</a:t>
            </a:r>
            <a:endParaRPr lang="zh-TW" altLang="en-US" sz="32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92333" y="5006825"/>
            <a:ext cx="60073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可以</a:t>
            </a:r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針對作文的格式與架構錯誤或</a:t>
            </a:r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恰當</a:t>
            </a:r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</a:t>
            </a:r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寫評語</a:t>
            </a:r>
            <a:r>
              <a:rPr lang="zh-TW" altLang="en-US" sz="3200" dirty="0">
                <a:solidFill>
                  <a:srgbClr val="7030A0"/>
                </a:solidFill>
                <a:latin typeface="新細明體" panose="02020500000000000000" pitchFamily="18" charset="-120"/>
              </a:rPr>
              <a:t>。</a:t>
            </a:r>
            <a:endParaRPr lang="zh-TW" altLang="en-US" sz="32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24788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784764" y="141316"/>
            <a:ext cx="5032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讓孩子喜歡作文</a:t>
            </a:r>
            <a:endParaRPr lang="zh-TW" altLang="en-US" sz="5400" dirty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03381" y="1064646"/>
            <a:ext cx="57246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800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至少讓孩子不怕作文</a:t>
            </a:r>
            <a:endParaRPr lang="zh-TW" altLang="en-US" sz="4800" dirty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679171" y="1905506"/>
            <a:ext cx="67505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設計些有趣的題目</a:t>
            </a:r>
            <a:endParaRPr lang="en-US" altLang="zh-TW" sz="3200" dirty="0" smtClean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評語盡量呈現正向的表列</a:t>
            </a:r>
            <a:endParaRPr lang="en-US" altLang="zh-TW" sz="3200" dirty="0" smtClean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分數給得</a:t>
            </a: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甜</a:t>
            </a:r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一些</a:t>
            </a:r>
            <a:endParaRPr lang="en-US" altLang="zh-TW" sz="3200" dirty="0" smtClean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上課討論讓孩子天馬行空討論</a:t>
            </a:r>
            <a:endParaRPr lang="en-US" altLang="zh-TW" sz="3200" dirty="0" smtClean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目的都是讓孩子喜歡作文</a:t>
            </a:r>
            <a:endParaRPr lang="en-US" altLang="zh-TW" sz="3200" dirty="0" smtClean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不排斥寫作文</a:t>
            </a: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就有機會進步的</a:t>
            </a: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喔</a:t>
            </a:r>
          </a:p>
        </p:txBody>
      </p:sp>
    </p:spTree>
    <p:extLst>
      <p:ext uri="{BB962C8B-B14F-4D97-AF65-F5344CB8AC3E}">
        <p14:creationId xmlns:p14="http://schemas.microsoft.com/office/powerpoint/2010/main" val="801046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2867"/>
            <a:ext cx="12192000" cy="86106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132666" y="211666"/>
            <a:ext cx="5032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作文有標準嗎 </a:t>
            </a:r>
            <a:r>
              <a:rPr lang="en-US" altLang="zh-TW" sz="54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54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20133" y="4224867"/>
            <a:ext cx="469872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如果以創作的角度來看</a:t>
            </a:r>
            <a:endParaRPr lang="en-US" altLang="zh-TW" sz="3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我個人覺得沒有</a:t>
            </a:r>
            <a:endParaRPr lang="en-US" altLang="zh-TW" sz="3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但</a:t>
            </a:r>
            <a:endParaRPr lang="en-US" altLang="zh-TW" sz="3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如果把作文看成表達方式</a:t>
            </a:r>
            <a:endParaRPr lang="en-US" altLang="zh-TW" sz="3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就有一定脈絡可</a:t>
            </a:r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循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7171267" y="4343400"/>
            <a:ext cx="469872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目前國內評定作文的標準</a:t>
            </a:r>
            <a:endParaRPr lang="en-US" altLang="zh-TW" sz="3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是級分制</a:t>
            </a:r>
            <a:endParaRPr lang="en-US" altLang="zh-TW" sz="3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至於如何評定級分</a:t>
            </a:r>
            <a:endParaRPr lang="en-US" altLang="zh-TW" sz="3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讓我們來看</a:t>
            </a:r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</a:t>
            </a:r>
          </a:p>
        </p:txBody>
      </p:sp>
    </p:spTree>
    <p:extLst>
      <p:ext uri="{BB962C8B-B14F-4D97-AF65-F5344CB8AC3E}">
        <p14:creationId xmlns:p14="http://schemas.microsoft.com/office/powerpoint/2010/main" val="401364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" y="-10683"/>
            <a:ext cx="12192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00490" y="190577"/>
            <a:ext cx="11264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六級分</a:t>
            </a:r>
            <a:r>
              <a:rPr lang="zh-TW" altLang="en-US" sz="36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的文章是優秀的，這種文章明顯具有下列特徵：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724304"/>
              </p:ext>
            </p:extLst>
          </p:nvPr>
        </p:nvGraphicFramePr>
        <p:xfrm>
          <a:off x="24939" y="1129239"/>
          <a:ext cx="12136581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2643446">
                  <a:extLst>
                    <a:ext uri="{9D8B030D-6E8A-4147-A177-3AD203B41FA5}">
                      <a16:colId xmlns:a16="http://schemas.microsoft.com/office/drawing/2014/main" val="3157069231"/>
                    </a:ext>
                  </a:extLst>
                </a:gridCol>
                <a:gridCol w="9493135">
                  <a:extLst>
                    <a:ext uri="{9D8B030D-6E8A-4147-A177-3AD203B41FA5}">
                      <a16:colId xmlns:a16="http://schemas.microsoft.com/office/drawing/2014/main" val="226825053"/>
                    </a:ext>
                  </a:extLst>
                </a:gridCol>
              </a:tblGrid>
              <a:tr h="9877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32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3200" b="1" kern="1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立意</a:t>
                      </a:r>
                      <a:r>
                        <a:rPr lang="zh-TW" sz="3200" b="1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取材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能依據題目及主旨選取適切材料，並能進一步闡述說明，以凸顯文章的主旨。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538416"/>
                  </a:ext>
                </a:extLst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599693"/>
              </p:ext>
            </p:extLst>
          </p:nvPr>
        </p:nvGraphicFramePr>
        <p:xfrm>
          <a:off x="42178" y="2745818"/>
          <a:ext cx="12119956" cy="609600"/>
        </p:xfrm>
        <a:graphic>
          <a:graphicData uri="http://schemas.openxmlformats.org/drawingml/2006/table">
            <a:tbl>
              <a:tblPr firstRow="1" firstCol="1" bandRow="1"/>
              <a:tblGrid>
                <a:gridCol w="2643447">
                  <a:extLst>
                    <a:ext uri="{9D8B030D-6E8A-4147-A177-3AD203B41FA5}">
                      <a16:colId xmlns:a16="http://schemas.microsoft.com/office/drawing/2014/main" val="155230730"/>
                    </a:ext>
                  </a:extLst>
                </a:gridCol>
                <a:gridCol w="9476509">
                  <a:extLst>
                    <a:ext uri="{9D8B030D-6E8A-4147-A177-3AD203B41FA5}">
                      <a16:colId xmlns:a16="http://schemas.microsoft.com/office/drawing/2014/main" val="18775295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32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3200" b="1" kern="1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結構</a:t>
                      </a:r>
                      <a:r>
                        <a:rPr lang="zh-TW" sz="3200" b="1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組織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文章結構完整，脈絡分明，內容前後連貫。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636891"/>
                  </a:ext>
                </a:extLst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550585"/>
              </p:ext>
            </p:extLst>
          </p:nvPr>
        </p:nvGraphicFramePr>
        <p:xfrm>
          <a:off x="39076" y="3874717"/>
          <a:ext cx="12108305" cy="609600"/>
        </p:xfrm>
        <a:graphic>
          <a:graphicData uri="http://schemas.openxmlformats.org/drawingml/2006/table">
            <a:tbl>
              <a:tblPr firstRow="1" firstCol="1" bandRow="1"/>
              <a:tblGrid>
                <a:gridCol w="2648421">
                  <a:extLst>
                    <a:ext uri="{9D8B030D-6E8A-4147-A177-3AD203B41FA5}">
                      <a16:colId xmlns:a16="http://schemas.microsoft.com/office/drawing/2014/main" val="2131840786"/>
                    </a:ext>
                  </a:extLst>
                </a:gridCol>
                <a:gridCol w="9459884">
                  <a:extLst>
                    <a:ext uri="{9D8B030D-6E8A-4147-A177-3AD203B41FA5}">
                      <a16:colId xmlns:a16="http://schemas.microsoft.com/office/drawing/2014/main" val="2146438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32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3200" b="1" kern="1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遣</a:t>
                      </a:r>
                      <a:r>
                        <a:rPr lang="zh-TW" sz="3200" b="1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詞造句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能精確使用語詞，並有效運用各種句型使文句流暢。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390797"/>
                  </a:ext>
                </a:extLst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874203"/>
              </p:ext>
            </p:extLst>
          </p:nvPr>
        </p:nvGraphicFramePr>
        <p:xfrm>
          <a:off x="33251" y="5104228"/>
          <a:ext cx="12102100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2658842">
                  <a:extLst>
                    <a:ext uri="{9D8B030D-6E8A-4147-A177-3AD203B41FA5}">
                      <a16:colId xmlns:a16="http://schemas.microsoft.com/office/drawing/2014/main" val="3708984341"/>
                    </a:ext>
                  </a:extLst>
                </a:gridCol>
                <a:gridCol w="9443258">
                  <a:extLst>
                    <a:ext uri="{9D8B030D-6E8A-4147-A177-3AD203B41FA5}">
                      <a16:colId xmlns:a16="http://schemas.microsoft.com/office/drawing/2014/main" val="2659239537"/>
                    </a:ext>
                  </a:extLst>
                </a:gridCol>
              </a:tblGrid>
              <a:tr h="9128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錯別字、格式與標點符號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幾乎沒有錯別字，及格式、標點符號運用上的錯誤。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30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59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160450"/>
            <a:ext cx="121171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五級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zh-TW" altLang="en-US" sz="36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的文章在一般水準之上，這種文章明顯具有下列特徵：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737776"/>
              </p:ext>
            </p:extLst>
          </p:nvPr>
        </p:nvGraphicFramePr>
        <p:xfrm>
          <a:off x="27709" y="1063625"/>
          <a:ext cx="12136581" cy="790575"/>
        </p:xfrm>
        <a:graphic>
          <a:graphicData uri="http://schemas.openxmlformats.org/drawingml/2006/table">
            <a:tbl>
              <a:tblPr firstRow="1" firstCol="1" bandRow="1"/>
              <a:tblGrid>
                <a:gridCol w="2643446">
                  <a:extLst>
                    <a:ext uri="{9D8B030D-6E8A-4147-A177-3AD203B41FA5}">
                      <a16:colId xmlns:a16="http://schemas.microsoft.com/office/drawing/2014/main" val="3581094331"/>
                    </a:ext>
                  </a:extLst>
                </a:gridCol>
                <a:gridCol w="9493135">
                  <a:extLst>
                    <a:ext uri="{9D8B030D-6E8A-4147-A177-3AD203B41FA5}">
                      <a16:colId xmlns:a16="http://schemas.microsoft.com/office/drawing/2014/main" val="2573654175"/>
                    </a:ext>
                  </a:extLst>
                </a:gridCol>
              </a:tblGrid>
              <a:tr h="7905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32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3200" b="1" kern="1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立意</a:t>
                      </a:r>
                      <a:r>
                        <a:rPr lang="zh-TW" sz="3200" b="1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取材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32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能依據題目及主旨選取適當材料，並能闡述說明主旨。</a:t>
                      </a:r>
                      <a:endParaRPr lang="zh-TW" sz="32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138867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147873"/>
              </p:ext>
            </p:extLst>
          </p:nvPr>
        </p:nvGraphicFramePr>
        <p:xfrm>
          <a:off x="27709" y="2395960"/>
          <a:ext cx="12119956" cy="609600"/>
        </p:xfrm>
        <a:graphic>
          <a:graphicData uri="http://schemas.openxmlformats.org/drawingml/2006/table">
            <a:tbl>
              <a:tblPr firstRow="1" firstCol="1" bandRow="1"/>
              <a:tblGrid>
                <a:gridCol w="2643447">
                  <a:extLst>
                    <a:ext uri="{9D8B030D-6E8A-4147-A177-3AD203B41FA5}">
                      <a16:colId xmlns:a16="http://schemas.microsoft.com/office/drawing/2014/main" val="2119233133"/>
                    </a:ext>
                  </a:extLst>
                </a:gridCol>
                <a:gridCol w="9476509">
                  <a:extLst>
                    <a:ext uri="{9D8B030D-6E8A-4147-A177-3AD203B41FA5}">
                      <a16:colId xmlns:a16="http://schemas.microsoft.com/office/drawing/2014/main" val="7998933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32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3200" b="1" kern="1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結構</a:t>
                      </a:r>
                      <a:r>
                        <a:rPr lang="zh-TW" sz="3200" b="1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組織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32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文章結構完整，但偶有轉折不流暢之處。</a:t>
                      </a:r>
                      <a:endParaRPr lang="zh-TW" sz="32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840617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934114"/>
              </p:ext>
            </p:extLst>
          </p:nvPr>
        </p:nvGraphicFramePr>
        <p:xfrm>
          <a:off x="33534" y="3627122"/>
          <a:ext cx="12108305" cy="609600"/>
        </p:xfrm>
        <a:graphic>
          <a:graphicData uri="http://schemas.openxmlformats.org/drawingml/2006/table">
            <a:tbl>
              <a:tblPr firstRow="1" firstCol="1" bandRow="1"/>
              <a:tblGrid>
                <a:gridCol w="2648421">
                  <a:extLst>
                    <a:ext uri="{9D8B030D-6E8A-4147-A177-3AD203B41FA5}">
                      <a16:colId xmlns:a16="http://schemas.microsoft.com/office/drawing/2014/main" val="2426370014"/>
                    </a:ext>
                  </a:extLst>
                </a:gridCol>
                <a:gridCol w="9459884">
                  <a:extLst>
                    <a:ext uri="{9D8B030D-6E8A-4147-A177-3AD203B41FA5}">
                      <a16:colId xmlns:a16="http://schemas.microsoft.com/office/drawing/2014/main" val="14133974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32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3200" b="1" kern="1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遣</a:t>
                      </a:r>
                      <a:r>
                        <a:rPr lang="zh-TW" sz="3200" b="1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詞造句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32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能正確使用語詞，並運用各種句型使文句通順。</a:t>
                      </a:r>
                      <a:endParaRPr lang="zh-TW" sz="32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256104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305934"/>
              </p:ext>
            </p:extLst>
          </p:nvPr>
        </p:nvGraphicFramePr>
        <p:xfrm>
          <a:off x="27709" y="4727787"/>
          <a:ext cx="12102100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2658842">
                  <a:extLst>
                    <a:ext uri="{9D8B030D-6E8A-4147-A177-3AD203B41FA5}">
                      <a16:colId xmlns:a16="http://schemas.microsoft.com/office/drawing/2014/main" val="2823194169"/>
                    </a:ext>
                  </a:extLst>
                </a:gridCol>
                <a:gridCol w="9443258">
                  <a:extLst>
                    <a:ext uri="{9D8B030D-6E8A-4147-A177-3AD203B41FA5}">
                      <a16:colId xmlns:a16="http://schemas.microsoft.com/office/drawing/2014/main" val="454544408"/>
                    </a:ext>
                  </a:extLst>
                </a:gridCol>
              </a:tblGrid>
              <a:tr h="10142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錯別字、格式與標點符號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32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少有錯別字，及格式、標點符號運用上的錯誤，但並不影響文意的表達。</a:t>
                      </a:r>
                      <a:endParaRPr lang="zh-TW" sz="32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140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14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03200" y="88037"/>
            <a:ext cx="1198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四級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zh-TW" altLang="en-US" sz="36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36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文章已達一般水準，</a:t>
            </a:r>
            <a:r>
              <a:rPr lang="zh-TW" altLang="en-US" sz="36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這種文章明顯具有下列特徵：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081860"/>
              </p:ext>
            </p:extLst>
          </p:nvPr>
        </p:nvGraphicFramePr>
        <p:xfrm>
          <a:off x="0" y="1072091"/>
          <a:ext cx="12136581" cy="722842"/>
        </p:xfrm>
        <a:graphic>
          <a:graphicData uri="http://schemas.openxmlformats.org/drawingml/2006/table">
            <a:tbl>
              <a:tblPr firstRow="1" firstCol="1" bandRow="1"/>
              <a:tblGrid>
                <a:gridCol w="2643446">
                  <a:extLst>
                    <a:ext uri="{9D8B030D-6E8A-4147-A177-3AD203B41FA5}">
                      <a16:colId xmlns:a16="http://schemas.microsoft.com/office/drawing/2014/main" val="1454307699"/>
                    </a:ext>
                  </a:extLst>
                </a:gridCol>
                <a:gridCol w="9493135">
                  <a:extLst>
                    <a:ext uri="{9D8B030D-6E8A-4147-A177-3AD203B41FA5}">
                      <a16:colId xmlns:a16="http://schemas.microsoft.com/office/drawing/2014/main" val="2374217585"/>
                    </a:ext>
                  </a:extLst>
                </a:gridCol>
              </a:tblGrid>
              <a:tr h="7228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32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3200" b="1" kern="1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立意</a:t>
                      </a:r>
                      <a:r>
                        <a:rPr lang="zh-TW" sz="3200" b="1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取材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32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能依據題目及主旨選取材料，尚能闡述說明主旨。</a:t>
                      </a:r>
                      <a:endParaRPr lang="zh-TW" sz="32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487996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087732"/>
              </p:ext>
            </p:extLst>
          </p:nvPr>
        </p:nvGraphicFramePr>
        <p:xfrm>
          <a:off x="8311" y="2351501"/>
          <a:ext cx="12119956" cy="609600"/>
        </p:xfrm>
        <a:graphic>
          <a:graphicData uri="http://schemas.openxmlformats.org/drawingml/2006/table">
            <a:tbl>
              <a:tblPr firstRow="1" firstCol="1" bandRow="1"/>
              <a:tblGrid>
                <a:gridCol w="2643447">
                  <a:extLst>
                    <a:ext uri="{9D8B030D-6E8A-4147-A177-3AD203B41FA5}">
                      <a16:colId xmlns:a16="http://schemas.microsoft.com/office/drawing/2014/main" val="1931947609"/>
                    </a:ext>
                  </a:extLst>
                </a:gridCol>
                <a:gridCol w="9476509">
                  <a:extLst>
                    <a:ext uri="{9D8B030D-6E8A-4147-A177-3AD203B41FA5}">
                      <a16:colId xmlns:a16="http://schemas.microsoft.com/office/drawing/2014/main" val="32886556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32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3200" b="1" kern="1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結構</a:t>
                      </a:r>
                      <a:r>
                        <a:rPr lang="zh-TW" sz="3200" b="1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組織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32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文章結構大致完整，但偶有不連貫、轉折不清之處。</a:t>
                      </a:r>
                      <a:endParaRPr lang="zh-TW" sz="32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594185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235056"/>
              </p:ext>
            </p:extLst>
          </p:nvPr>
        </p:nvGraphicFramePr>
        <p:xfrm>
          <a:off x="14137" y="3517669"/>
          <a:ext cx="12108305" cy="1151466"/>
        </p:xfrm>
        <a:graphic>
          <a:graphicData uri="http://schemas.openxmlformats.org/drawingml/2006/table">
            <a:tbl>
              <a:tblPr firstRow="1" firstCol="1" bandRow="1"/>
              <a:tblGrid>
                <a:gridCol w="2648421">
                  <a:extLst>
                    <a:ext uri="{9D8B030D-6E8A-4147-A177-3AD203B41FA5}">
                      <a16:colId xmlns:a16="http://schemas.microsoft.com/office/drawing/2014/main" val="3713098960"/>
                    </a:ext>
                  </a:extLst>
                </a:gridCol>
                <a:gridCol w="9459884">
                  <a:extLst>
                    <a:ext uri="{9D8B030D-6E8A-4147-A177-3AD203B41FA5}">
                      <a16:colId xmlns:a16="http://schemas.microsoft.com/office/drawing/2014/main" val="35811832"/>
                    </a:ext>
                  </a:extLst>
                </a:gridCol>
              </a:tblGrid>
              <a:tr h="11514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32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3200" b="1" kern="1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遣</a:t>
                      </a:r>
                      <a:r>
                        <a:rPr lang="zh-TW" sz="3200" b="1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詞造句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32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能正確使用語詞，文意表達尚稱清楚，但有時會出現冗詞贅句；句型較無變化。</a:t>
                      </a:r>
                      <a:endParaRPr lang="zh-TW" sz="32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964494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637280"/>
              </p:ext>
            </p:extLst>
          </p:nvPr>
        </p:nvGraphicFramePr>
        <p:xfrm>
          <a:off x="20342" y="5071881"/>
          <a:ext cx="12102100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2658842">
                  <a:extLst>
                    <a:ext uri="{9D8B030D-6E8A-4147-A177-3AD203B41FA5}">
                      <a16:colId xmlns:a16="http://schemas.microsoft.com/office/drawing/2014/main" val="138639200"/>
                    </a:ext>
                  </a:extLst>
                </a:gridCol>
                <a:gridCol w="9443258">
                  <a:extLst>
                    <a:ext uri="{9D8B030D-6E8A-4147-A177-3AD203B41FA5}">
                      <a16:colId xmlns:a16="http://schemas.microsoft.com/office/drawing/2014/main" val="2538570893"/>
                    </a:ext>
                  </a:extLst>
                </a:gridCol>
              </a:tblGrid>
              <a:tr h="9128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錯別字、格式與標點符號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32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有一些錯別字，及格式、標點符號運用上的錯誤，但不至於造成理解上太大的困難。</a:t>
                      </a:r>
                      <a:endParaRPr lang="zh-TW" sz="32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445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79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7942" y="118887"/>
            <a:ext cx="12133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三級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zh-TW" altLang="en-US" sz="36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的文章在表達上是不充分的，這種</a:t>
            </a:r>
            <a:r>
              <a:rPr lang="zh-TW" altLang="en-US" sz="36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文章具有</a:t>
            </a:r>
            <a:r>
              <a:rPr lang="zh-TW" altLang="en-US" sz="36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下列特徵</a:t>
            </a:r>
            <a:r>
              <a:rPr lang="zh-TW" altLang="en-US" sz="36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zh-TW" altLang="en-US" sz="36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079723"/>
              </p:ext>
            </p:extLst>
          </p:nvPr>
        </p:nvGraphicFramePr>
        <p:xfrm>
          <a:off x="27709" y="994352"/>
          <a:ext cx="12136581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2643446">
                  <a:extLst>
                    <a:ext uri="{9D8B030D-6E8A-4147-A177-3AD203B41FA5}">
                      <a16:colId xmlns:a16="http://schemas.microsoft.com/office/drawing/2014/main" val="2869724027"/>
                    </a:ext>
                  </a:extLst>
                </a:gridCol>
                <a:gridCol w="9493135">
                  <a:extLst>
                    <a:ext uri="{9D8B030D-6E8A-4147-A177-3AD203B41FA5}">
                      <a16:colId xmlns:a16="http://schemas.microsoft.com/office/drawing/2014/main" val="3943230946"/>
                    </a:ext>
                  </a:extLst>
                </a:gridCol>
              </a:tblGrid>
              <a:tr h="7228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32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3200" b="1" kern="1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立意</a:t>
                      </a:r>
                      <a:r>
                        <a:rPr lang="zh-TW" sz="3200" b="1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取材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32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嘗試依據題目及主旨選取材料，但選取的材料不甚適當或發展不夠充分。</a:t>
                      </a:r>
                      <a:endParaRPr lang="zh-TW" sz="32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963050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481507"/>
              </p:ext>
            </p:extLst>
          </p:nvPr>
        </p:nvGraphicFramePr>
        <p:xfrm>
          <a:off x="16058" y="2681402"/>
          <a:ext cx="12119956" cy="609600"/>
        </p:xfrm>
        <a:graphic>
          <a:graphicData uri="http://schemas.openxmlformats.org/drawingml/2006/table">
            <a:tbl>
              <a:tblPr firstRow="1" firstCol="1" bandRow="1"/>
              <a:tblGrid>
                <a:gridCol w="2643447">
                  <a:extLst>
                    <a:ext uri="{9D8B030D-6E8A-4147-A177-3AD203B41FA5}">
                      <a16:colId xmlns:a16="http://schemas.microsoft.com/office/drawing/2014/main" val="3726336149"/>
                    </a:ext>
                  </a:extLst>
                </a:gridCol>
                <a:gridCol w="9476509">
                  <a:extLst>
                    <a:ext uri="{9D8B030D-6E8A-4147-A177-3AD203B41FA5}">
                      <a16:colId xmlns:a16="http://schemas.microsoft.com/office/drawing/2014/main" val="19112412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32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3200" b="1" kern="1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結構</a:t>
                      </a:r>
                      <a:r>
                        <a:rPr lang="zh-TW" sz="3200" b="1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組織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32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文章結構鬆散；或前後不連貫。</a:t>
                      </a:r>
                      <a:endParaRPr lang="zh-TW" sz="32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227952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159880"/>
              </p:ext>
            </p:extLst>
          </p:nvPr>
        </p:nvGraphicFramePr>
        <p:xfrm>
          <a:off x="27709" y="3935874"/>
          <a:ext cx="12108305" cy="609600"/>
        </p:xfrm>
        <a:graphic>
          <a:graphicData uri="http://schemas.openxmlformats.org/drawingml/2006/table">
            <a:tbl>
              <a:tblPr firstRow="1" firstCol="1" bandRow="1"/>
              <a:tblGrid>
                <a:gridCol w="2648421">
                  <a:extLst>
                    <a:ext uri="{9D8B030D-6E8A-4147-A177-3AD203B41FA5}">
                      <a16:colId xmlns:a16="http://schemas.microsoft.com/office/drawing/2014/main" val="3121829057"/>
                    </a:ext>
                  </a:extLst>
                </a:gridCol>
                <a:gridCol w="9459884">
                  <a:extLst>
                    <a:ext uri="{9D8B030D-6E8A-4147-A177-3AD203B41FA5}">
                      <a16:colId xmlns:a16="http://schemas.microsoft.com/office/drawing/2014/main" val="3347548031"/>
                    </a:ext>
                  </a:extLst>
                </a:gridCol>
              </a:tblGrid>
              <a:tr h="5445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32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3200" b="1" kern="1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遣</a:t>
                      </a:r>
                      <a:r>
                        <a:rPr lang="zh-TW" sz="3200" b="1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詞造句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32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用字遣詞不太恰當，或出現錯誤；或冗詞贅句過多。</a:t>
                      </a:r>
                      <a:endParaRPr lang="zh-TW" sz="32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960929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97710"/>
              </p:ext>
            </p:extLst>
          </p:nvPr>
        </p:nvGraphicFramePr>
        <p:xfrm>
          <a:off x="0" y="5135244"/>
          <a:ext cx="12102100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2658842">
                  <a:extLst>
                    <a:ext uri="{9D8B030D-6E8A-4147-A177-3AD203B41FA5}">
                      <a16:colId xmlns:a16="http://schemas.microsoft.com/office/drawing/2014/main" val="631395521"/>
                    </a:ext>
                  </a:extLst>
                </a:gridCol>
                <a:gridCol w="9443258">
                  <a:extLst>
                    <a:ext uri="{9D8B030D-6E8A-4147-A177-3AD203B41FA5}">
                      <a16:colId xmlns:a16="http://schemas.microsoft.com/office/drawing/2014/main" val="679883494"/>
                    </a:ext>
                  </a:extLst>
                </a:gridCol>
              </a:tblGrid>
              <a:tr h="9128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錯別字、格式與標點符號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32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有一些錯別字，及格式、標點符號運用上的錯誤，以致造成理解上的困難。</a:t>
                      </a:r>
                      <a:endParaRPr lang="zh-TW" sz="32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64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963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91269"/>
            <a:ext cx="12133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二級分</a:t>
            </a:r>
            <a:r>
              <a:rPr lang="zh-TW" altLang="en-US" sz="36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文章表達</a:t>
            </a:r>
            <a:r>
              <a:rPr lang="zh-TW" altLang="en-US" sz="36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上呈現</a:t>
            </a:r>
            <a:r>
              <a:rPr lang="zh-TW" altLang="en-US" sz="36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嚴重問題</a:t>
            </a:r>
            <a:r>
              <a:rPr lang="zh-TW" altLang="en-US" sz="36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，這種文章具有下列特徵：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85067"/>
              </p:ext>
            </p:extLst>
          </p:nvPr>
        </p:nvGraphicFramePr>
        <p:xfrm>
          <a:off x="-2770" y="1004358"/>
          <a:ext cx="12136581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2643446">
                  <a:extLst>
                    <a:ext uri="{9D8B030D-6E8A-4147-A177-3AD203B41FA5}">
                      <a16:colId xmlns:a16="http://schemas.microsoft.com/office/drawing/2014/main" val="3627900097"/>
                    </a:ext>
                  </a:extLst>
                </a:gridCol>
                <a:gridCol w="9493135">
                  <a:extLst>
                    <a:ext uri="{9D8B030D-6E8A-4147-A177-3AD203B41FA5}">
                      <a16:colId xmlns:a16="http://schemas.microsoft.com/office/drawing/2014/main" val="4159377195"/>
                    </a:ext>
                  </a:extLst>
                </a:gridCol>
              </a:tblGrid>
              <a:tr h="7228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32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3200" b="1" kern="1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立意</a:t>
                      </a:r>
                      <a:r>
                        <a:rPr lang="zh-TW" sz="3200" b="1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取材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32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雖嘗試依據題目及主旨選取材料，但所選取的材料不足，發展有限。</a:t>
                      </a:r>
                      <a:endParaRPr lang="zh-TW" sz="32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919422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483920"/>
              </p:ext>
            </p:extLst>
          </p:nvPr>
        </p:nvGraphicFramePr>
        <p:xfrm>
          <a:off x="36022" y="2697692"/>
          <a:ext cx="12119956" cy="609600"/>
        </p:xfrm>
        <a:graphic>
          <a:graphicData uri="http://schemas.openxmlformats.org/drawingml/2006/table">
            <a:tbl>
              <a:tblPr firstRow="1" firstCol="1" bandRow="1"/>
              <a:tblGrid>
                <a:gridCol w="2643447">
                  <a:extLst>
                    <a:ext uri="{9D8B030D-6E8A-4147-A177-3AD203B41FA5}">
                      <a16:colId xmlns:a16="http://schemas.microsoft.com/office/drawing/2014/main" val="1698634171"/>
                    </a:ext>
                  </a:extLst>
                </a:gridCol>
                <a:gridCol w="9476509">
                  <a:extLst>
                    <a:ext uri="{9D8B030D-6E8A-4147-A177-3AD203B41FA5}">
                      <a16:colId xmlns:a16="http://schemas.microsoft.com/office/drawing/2014/main" val="4069504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32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3200" b="1" kern="1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結構</a:t>
                      </a:r>
                      <a:r>
                        <a:rPr lang="zh-TW" sz="3200" b="1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組織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32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文章結構不完整；或僅有單一段落，但可區分出結構。</a:t>
                      </a:r>
                      <a:endParaRPr lang="zh-TW" sz="32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770950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851821"/>
              </p:ext>
            </p:extLst>
          </p:nvPr>
        </p:nvGraphicFramePr>
        <p:xfrm>
          <a:off x="25506" y="3903346"/>
          <a:ext cx="12108305" cy="609600"/>
        </p:xfrm>
        <a:graphic>
          <a:graphicData uri="http://schemas.openxmlformats.org/drawingml/2006/table">
            <a:tbl>
              <a:tblPr firstRow="1" firstCol="1" bandRow="1"/>
              <a:tblGrid>
                <a:gridCol w="2648421">
                  <a:extLst>
                    <a:ext uri="{9D8B030D-6E8A-4147-A177-3AD203B41FA5}">
                      <a16:colId xmlns:a16="http://schemas.microsoft.com/office/drawing/2014/main" val="951587989"/>
                    </a:ext>
                  </a:extLst>
                </a:gridCol>
                <a:gridCol w="9459884">
                  <a:extLst>
                    <a:ext uri="{9D8B030D-6E8A-4147-A177-3AD203B41FA5}">
                      <a16:colId xmlns:a16="http://schemas.microsoft.com/office/drawing/2014/main" val="250303924"/>
                    </a:ext>
                  </a:extLst>
                </a:gridCol>
              </a:tblGrid>
              <a:tr h="5445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32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3200" b="1" kern="1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遣</a:t>
                      </a:r>
                      <a:r>
                        <a:rPr lang="zh-TW" sz="3200" b="1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詞造句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32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遣詞造句常有錯誤。</a:t>
                      </a:r>
                      <a:endParaRPr lang="zh-TW" sz="32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791890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909653"/>
              </p:ext>
            </p:extLst>
          </p:nvPr>
        </p:nvGraphicFramePr>
        <p:xfrm>
          <a:off x="44950" y="5042958"/>
          <a:ext cx="12102100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2658842">
                  <a:extLst>
                    <a:ext uri="{9D8B030D-6E8A-4147-A177-3AD203B41FA5}">
                      <a16:colId xmlns:a16="http://schemas.microsoft.com/office/drawing/2014/main" val="4238837729"/>
                    </a:ext>
                  </a:extLst>
                </a:gridCol>
                <a:gridCol w="9443258">
                  <a:extLst>
                    <a:ext uri="{9D8B030D-6E8A-4147-A177-3AD203B41FA5}">
                      <a16:colId xmlns:a16="http://schemas.microsoft.com/office/drawing/2014/main" val="2891680684"/>
                    </a:ext>
                  </a:extLst>
                </a:gridCol>
              </a:tblGrid>
              <a:tr h="9128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錯別字、格式與標點符號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32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不太能掌握格式，不太會使用標點符號，錯別字頗多。</a:t>
                      </a:r>
                      <a:endParaRPr lang="zh-TW" sz="32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A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582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911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2537</Words>
  <Application>Microsoft Office PowerPoint</Application>
  <PresentationFormat>寬螢幕</PresentationFormat>
  <Paragraphs>302</Paragraphs>
  <Slides>38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45" baseType="lpstr"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spp@mail.anhoes.ntpc.edu.tw</dc:creator>
  <cp:lastModifiedBy>spp@mail.anhoes.ntpc.edu.tw</cp:lastModifiedBy>
  <cp:revision>66</cp:revision>
  <dcterms:created xsi:type="dcterms:W3CDTF">2017-10-16T23:00:58Z</dcterms:created>
  <dcterms:modified xsi:type="dcterms:W3CDTF">2017-11-10T07:14:12Z</dcterms:modified>
</cp:coreProperties>
</file>