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6" r:id="rId8"/>
    <p:sldId id="267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9D5-7E1A-4433-8B21-2237CC26FA2C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72241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277285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75058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506463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96444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031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55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43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B55-62C0-407E-B706-C907B44B0BFC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20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58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5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371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11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1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185-9573-406A-8068-0AB4F2335019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35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93986" y="943596"/>
            <a:ext cx="8780017" cy="3008294"/>
          </a:xfrm>
        </p:spPr>
        <p:txBody>
          <a:bodyPr/>
          <a:lstStyle/>
          <a:p>
            <a:pPr algn="ctr"/>
            <a:r>
              <a:rPr lang="zh-TW" altLang="en-US" dirty="0" smtClean="0"/>
              <a:t>安和國小</a:t>
            </a:r>
            <a:r>
              <a:rPr lang="en-US" altLang="zh-TW" dirty="0" smtClean="0"/>
              <a:t>106</a:t>
            </a:r>
            <a:r>
              <a:rPr lang="zh-TW" altLang="en-US" dirty="0" smtClean="0"/>
              <a:t>年度上學期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家長日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四</a:t>
            </a:r>
            <a:r>
              <a:rPr lang="zh-TW" altLang="en-US" sz="6000" dirty="0" smtClean="0"/>
              <a:t>年</a:t>
            </a:r>
            <a:r>
              <a:rPr lang="en-US" altLang="zh-TW" sz="6000" dirty="0" smtClean="0"/>
              <a:t>12</a:t>
            </a:r>
            <a:r>
              <a:rPr lang="zh-TW" altLang="en-US" sz="6000" dirty="0" smtClean="0"/>
              <a:t>班同</a:t>
            </a:r>
            <a:r>
              <a:rPr lang="en-US" altLang="zh-TW" sz="6000" dirty="0" smtClean="0"/>
              <a:t>-</a:t>
            </a:r>
            <a:r>
              <a:rPr lang="zh-TW" altLang="en-US" sz="6000" dirty="0" smtClean="0"/>
              <a:t>心</a:t>
            </a:r>
            <a:r>
              <a:rPr lang="en-US" altLang="zh-TW" sz="6000" dirty="0" smtClean="0"/>
              <a:t>-</a:t>
            </a:r>
            <a:r>
              <a:rPr lang="zh-TW" altLang="en-US" sz="6000" dirty="0" smtClean="0"/>
              <a:t>童心樂園歡迎您</a:t>
            </a:r>
            <a:endParaRPr lang="zh-TW" altLang="en-US" sz="6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93986" y="4078014"/>
            <a:ext cx="8780017" cy="1069718"/>
          </a:xfrm>
        </p:spPr>
        <p:txBody>
          <a:bodyPr>
            <a:normAutofit/>
          </a:bodyPr>
          <a:lstStyle/>
          <a:p>
            <a:pPr algn="ctr"/>
            <a:r>
              <a:rPr lang="en-US" altLang="zh-TW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412</a:t>
            </a:r>
            <a:r>
              <a:rPr lang="zh-TW" alt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班級導師</a:t>
            </a:r>
            <a:endParaRPr lang="zh-TW" altLang="en-US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88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63623" y="493986"/>
            <a:ext cx="9070848" cy="4188075"/>
          </a:xfrm>
        </p:spPr>
        <p:txBody>
          <a:bodyPr/>
          <a:lstStyle/>
          <a:p>
            <a:r>
              <a:rPr lang="zh-TW" altLang="en-US" dirty="0" smtClean="0"/>
              <a:t>會議流程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15010" y="1109862"/>
            <a:ext cx="8596668" cy="86040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本日流程</a:t>
            </a:r>
            <a:endParaRPr lang="zh-TW" altLang="en-US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10" y="2394088"/>
            <a:ext cx="9339881" cy="314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283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1082861"/>
          </a:xfrm>
        </p:spPr>
        <p:txBody>
          <a:bodyPr/>
          <a:lstStyle/>
          <a:p>
            <a:pPr algn="l"/>
            <a:r>
              <a:rPr lang="zh-TW" altLang="en-US" dirty="0" smtClean="0"/>
              <a:t>學校與班級重要事項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5" name="副標題 2"/>
          <p:cNvSpPr>
            <a:spLocks noGrp="1"/>
          </p:cNvSpPr>
          <p:nvPr>
            <p:ph type="subTitle" idx="1"/>
          </p:nvPr>
        </p:nvSpPr>
        <p:spPr>
          <a:xfrm>
            <a:off x="1123406" y="535577"/>
            <a:ext cx="9509541" cy="5612975"/>
          </a:xfrm>
        </p:spPr>
        <p:txBody>
          <a:bodyPr>
            <a:normAutofit/>
          </a:bodyPr>
          <a:lstStyle/>
          <a:p>
            <a:pPr algn="l"/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◎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9/30(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六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)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補國慶連假星期一的課</a:t>
            </a:r>
            <a:endParaRPr lang="en-US" altLang="zh-TW" sz="28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l"/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◎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10/7-10/10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國慶連假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4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日</a:t>
            </a:r>
            <a:endParaRPr lang="en-US" altLang="zh-TW" sz="28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l"/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◎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10/31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11/1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期中考查</a:t>
            </a:r>
            <a:endParaRPr lang="en-US" altLang="zh-TW" sz="28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l"/>
            <a:r>
              <a:rPr lang="zh-TW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◎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11/21-11/25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運動週</a:t>
            </a:r>
            <a:endParaRPr lang="en-US" altLang="zh-TW" sz="28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l"/>
            <a:r>
              <a:rPr lang="zh-TW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◎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12/17-12/22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校內語文競賽</a:t>
            </a:r>
            <a:endParaRPr lang="en-US" altLang="zh-TW" sz="28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l"/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◎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1/11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1/12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期末考</a:t>
            </a:r>
            <a:endParaRPr lang="en-US" altLang="zh-TW" sz="28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l"/>
            <a:r>
              <a:rPr lang="zh-TW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◎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1/19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結業式</a:t>
            </a:r>
            <a:endParaRPr lang="en-US" altLang="zh-TW" sz="28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l"/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◎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1/21-1/24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補上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(2/12-2/14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的課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)</a:t>
            </a:r>
          </a:p>
          <a:p>
            <a:pPr algn="l"/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◎1/25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寒假開始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21631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6824" y="609600"/>
            <a:ext cx="8596668" cy="1320800"/>
          </a:xfrm>
        </p:spPr>
        <p:txBody>
          <a:bodyPr/>
          <a:lstStyle/>
          <a:p>
            <a:r>
              <a:rPr lang="zh-TW" altLang="en-US" dirty="0" smtClean="0"/>
              <a:t>推選班級代表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02979"/>
            <a:ext cx="8596668" cy="4538383"/>
          </a:xfrm>
        </p:spPr>
        <p:txBody>
          <a:bodyPr/>
          <a:lstStyle/>
          <a:p>
            <a:r>
              <a:rPr lang="zh-TW" altLang="en-US" sz="3600" dirty="0" smtClean="0"/>
              <a:t>家長會代表</a:t>
            </a:r>
            <a:endParaRPr lang="en-US" altLang="zh-TW" sz="3600" dirty="0" smtClean="0"/>
          </a:p>
          <a:p>
            <a:r>
              <a:rPr lang="zh-TW" altLang="en-US" sz="3600" dirty="0" smtClean="0"/>
              <a:t>班級家長會組織表</a:t>
            </a:r>
            <a:endParaRPr lang="en-US" altLang="zh-TW" sz="3600" dirty="0" smtClean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675469"/>
              </p:ext>
            </p:extLst>
          </p:nvPr>
        </p:nvGraphicFramePr>
        <p:xfrm>
          <a:off x="991475" y="3210618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64242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5186981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1037119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362255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職稱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姓名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子女姓名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電話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21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會長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394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副會長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63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教學組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826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文書組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910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活動組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991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總務組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490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910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414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u="sng" dirty="0" smtClean="0"/>
              <a:t>班級經營事項</a:t>
            </a:r>
            <a:endParaRPr lang="zh-TW" altLang="en-US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325811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準時上學</a:t>
            </a:r>
            <a:endParaRPr lang="en-US" altLang="zh-TW" sz="2800" dirty="0" smtClean="0"/>
          </a:p>
          <a:p>
            <a:r>
              <a:rPr lang="zh-TW" altLang="en-US" sz="2800" dirty="0" smtClean="0"/>
              <a:t>書包減輕</a:t>
            </a:r>
            <a:endParaRPr lang="en-US" altLang="zh-TW" sz="2800" dirty="0" smtClean="0"/>
          </a:p>
          <a:p>
            <a:r>
              <a:rPr lang="zh-TW" altLang="en-US" sz="2800" dirty="0" smtClean="0"/>
              <a:t>課堂發表與討論</a:t>
            </a:r>
            <a:endParaRPr lang="en-US" altLang="zh-TW" sz="2800" dirty="0" smtClean="0"/>
          </a:p>
          <a:p>
            <a:r>
              <a:rPr lang="zh-TW" altLang="en-US" sz="2800" dirty="0" smtClean="0"/>
              <a:t>作業習寫</a:t>
            </a:r>
            <a:endParaRPr lang="en-US" altLang="zh-TW" sz="2800" dirty="0" smtClean="0"/>
          </a:p>
          <a:p>
            <a:r>
              <a:rPr lang="zh-TW" altLang="en-US" sz="2800" dirty="0" smtClean="0"/>
              <a:t>課文和英文單字背誦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87626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u="sng" dirty="0" smtClean="0"/>
              <a:t>課程說明</a:t>
            </a:r>
            <a:r>
              <a:rPr lang="en-US" altLang="zh-TW" u="sng" dirty="0" smtClean="0"/>
              <a:t>—</a:t>
            </a:r>
            <a:r>
              <a:rPr lang="zh-TW" altLang="en-US" u="sng" dirty="0" smtClean="0"/>
              <a:t>國語</a:t>
            </a:r>
            <a:endParaRPr lang="zh-TW" altLang="en-US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200" dirty="0" smtClean="0"/>
              <a:t>精進閱讀與寫作</a:t>
            </a:r>
            <a:endParaRPr lang="en-US" altLang="zh-TW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zh-TW" altLang="en-US" sz="3200" dirty="0" smtClean="0">
                <a:latin typeface="+mn-ea"/>
              </a:rPr>
              <a:t>隔週寫日記</a:t>
            </a:r>
            <a:r>
              <a:rPr lang="en-US" altLang="zh-TW" sz="3200" dirty="0" smtClean="0">
                <a:latin typeface="+mn-ea"/>
              </a:rPr>
              <a:t>(</a:t>
            </a:r>
            <a:r>
              <a:rPr lang="zh-TW" altLang="en-US" sz="3200" dirty="0" smtClean="0">
                <a:latin typeface="+mn-ea"/>
              </a:rPr>
              <a:t>至少</a:t>
            </a:r>
            <a:r>
              <a:rPr lang="en-US" altLang="zh-TW" sz="3200" dirty="0" smtClean="0">
                <a:latin typeface="+mn-ea"/>
              </a:rPr>
              <a:t>100</a:t>
            </a:r>
            <a:r>
              <a:rPr lang="zh-TW" altLang="en-US" sz="3200" dirty="0" smtClean="0">
                <a:latin typeface="+mn-ea"/>
              </a:rPr>
              <a:t>字，三段</a:t>
            </a:r>
            <a:r>
              <a:rPr lang="en-US" altLang="zh-TW" sz="3200" dirty="0" smtClean="0">
                <a:latin typeface="+mn-ea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sz="3200" dirty="0" smtClean="0">
                <a:latin typeface="+mn-ea"/>
              </a:rPr>
              <a:t>一、三成語練習，二、四佳句</a:t>
            </a:r>
            <a:endParaRPr lang="en-US" altLang="zh-TW" sz="3200" dirty="0" smtClean="0">
              <a:latin typeface="+mn-ea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sz="3200" dirty="0" smtClean="0">
                <a:latin typeface="+mn-ea"/>
              </a:rPr>
              <a:t>週三、週四晨光時間，閱讀與演說練習時間</a:t>
            </a:r>
            <a:endParaRPr lang="en-US" altLang="zh-TW" sz="3200" dirty="0" smtClean="0">
              <a:latin typeface="+mn-ea"/>
            </a:endParaRPr>
          </a:p>
          <a:p>
            <a:r>
              <a:rPr lang="zh-TW" altLang="en-US" sz="3200" dirty="0" smtClean="0">
                <a:latin typeface="+mn-ea"/>
              </a:rPr>
              <a:t>聽說讀寫，依課文。鼓勵課前預習、課間筆記和，課後複習</a:t>
            </a:r>
            <a:r>
              <a:rPr lang="en-US" altLang="zh-TW" sz="3200" dirty="0" smtClean="0">
                <a:latin typeface="+mn-ea"/>
              </a:rPr>
              <a:t>(</a:t>
            </a:r>
            <a:r>
              <a:rPr lang="zh-TW" altLang="en-US" sz="3200" dirty="0" smtClean="0">
                <a:latin typeface="+mn-ea"/>
              </a:rPr>
              <a:t>國語課堂練習</a:t>
            </a:r>
            <a:r>
              <a:rPr lang="en-US" altLang="zh-TW" sz="3200" dirty="0" smtClean="0">
                <a:latin typeface="+mn-ea"/>
              </a:rPr>
              <a:t>)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7271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07067" y="367862"/>
            <a:ext cx="7766936" cy="1145628"/>
          </a:xfrm>
        </p:spPr>
        <p:txBody>
          <a:bodyPr/>
          <a:lstStyle/>
          <a:p>
            <a:pPr algn="l"/>
            <a:r>
              <a:rPr lang="zh-TW" altLang="en-US" dirty="0" smtClean="0"/>
              <a:t>課程說明</a:t>
            </a:r>
            <a:r>
              <a:rPr lang="en-US" altLang="zh-TW" dirty="0" smtClean="0"/>
              <a:t>:</a:t>
            </a:r>
            <a:r>
              <a:rPr lang="zh-TW" altLang="en-US" dirty="0" smtClean="0"/>
              <a:t>數學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07067" y="1513490"/>
            <a:ext cx="7766936" cy="4635061"/>
          </a:xfrm>
        </p:spPr>
        <p:txBody>
          <a:bodyPr>
            <a:normAutofit lnSpcReduction="10000"/>
          </a:bodyPr>
          <a:lstStyle/>
          <a:p>
            <a:pPr algn="l"/>
            <a:r>
              <a:rPr lang="zh-TW" altLang="en-US" dirty="0" smtClean="0"/>
              <a:t>教材說明</a:t>
            </a:r>
            <a:r>
              <a:rPr lang="en-US" altLang="zh-TW" dirty="0" smtClean="0"/>
              <a:t>:</a:t>
            </a:r>
            <a:r>
              <a:rPr lang="zh-TW" altLang="en-US" dirty="0" smtClean="0"/>
              <a:t>課本、習作、作業簿、隨堂練習本、數學八格簿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課程內容</a:t>
            </a:r>
            <a:r>
              <a:rPr lang="en-US" altLang="zh-TW" dirty="0" smtClean="0"/>
              <a:t>:1.</a:t>
            </a:r>
            <a:r>
              <a:rPr lang="zh-TW" altLang="en-US" dirty="0" smtClean="0"/>
              <a:t>一億以內的數</a:t>
            </a:r>
            <a:r>
              <a:rPr lang="en-US" altLang="zh-TW" dirty="0" smtClean="0"/>
              <a:t>(</a:t>
            </a:r>
            <a:r>
              <a:rPr lang="zh-TW" altLang="en-US" dirty="0" smtClean="0"/>
              <a:t>序列、比大小</a:t>
            </a:r>
            <a:r>
              <a:rPr lang="en-US" altLang="zh-TW" dirty="0" smtClean="0"/>
              <a:t>)</a:t>
            </a:r>
          </a:p>
          <a:p>
            <a:pPr algn="l"/>
            <a:r>
              <a:rPr lang="zh-TW" altLang="en-US" dirty="0"/>
              <a:t> </a:t>
            </a:r>
            <a:r>
              <a:rPr lang="zh-TW" altLang="en-US" dirty="0" smtClean="0"/>
              <a:t>              </a:t>
            </a:r>
            <a:r>
              <a:rPr lang="en-US" altLang="zh-TW" dirty="0" smtClean="0"/>
              <a:t>2.</a:t>
            </a:r>
            <a:r>
              <a:rPr lang="zh-TW" altLang="en-US" dirty="0" smtClean="0"/>
              <a:t>乘法</a:t>
            </a:r>
            <a:r>
              <a:rPr lang="en-US" altLang="zh-TW" dirty="0" smtClean="0"/>
              <a:t>(</a:t>
            </a:r>
            <a:r>
              <a:rPr lang="zh-TW" altLang="en-US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二位╳二位、三位╳二位、二位╳三位、一位╳幾百、二位╳幾百</a:t>
            </a:r>
            <a:r>
              <a:rPr lang="en-US" altLang="zh-TW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)</a:t>
            </a:r>
          </a:p>
          <a:p>
            <a:pPr algn="l"/>
            <a:r>
              <a:rPr lang="zh-TW" altLang="en-US" dirty="0"/>
              <a:t> </a:t>
            </a:r>
            <a:r>
              <a:rPr lang="zh-TW" altLang="en-US" dirty="0" smtClean="0"/>
              <a:t>              </a:t>
            </a:r>
            <a:r>
              <a:rPr lang="en-US" altLang="zh-TW" dirty="0" smtClean="0"/>
              <a:t>3.</a:t>
            </a:r>
            <a:r>
              <a:rPr lang="zh-TW" altLang="en-US" dirty="0" smtClean="0"/>
              <a:t>角度</a:t>
            </a:r>
            <a:r>
              <a:rPr lang="en-US" altLang="zh-TW" dirty="0" smtClean="0"/>
              <a:t>(</a:t>
            </a:r>
            <a:r>
              <a:rPr lang="zh-TW" altLang="en-US" dirty="0" smtClean="0"/>
              <a:t>旋轉角、量角器的使用；鈍角、銳角、周角和平角；角度的計算</a:t>
            </a:r>
            <a:r>
              <a:rPr lang="en-US" altLang="zh-TW" dirty="0" smtClean="0"/>
              <a:t>)</a:t>
            </a:r>
          </a:p>
          <a:p>
            <a:pPr algn="l"/>
            <a:r>
              <a:rPr lang="zh-TW" altLang="en-US" dirty="0"/>
              <a:t> </a:t>
            </a:r>
            <a:r>
              <a:rPr lang="zh-TW" altLang="en-US" dirty="0" smtClean="0"/>
              <a:t>              </a:t>
            </a:r>
            <a:r>
              <a:rPr lang="en-US" altLang="zh-TW" dirty="0" smtClean="0"/>
              <a:t>4.</a:t>
            </a:r>
            <a:r>
              <a:rPr lang="zh-TW" altLang="en-US" dirty="0" smtClean="0"/>
              <a:t>除法</a:t>
            </a:r>
            <a:r>
              <a:rPr lang="en-US" altLang="zh-TW" dirty="0" smtClean="0"/>
              <a:t>(</a:t>
            </a:r>
            <a:r>
              <a:rPr lang="zh-TW" altLang="en-US" dirty="0" smtClean="0"/>
              <a:t>四位除一位、二位除二位、三位除二位</a:t>
            </a:r>
            <a:r>
              <a:rPr lang="en-US" altLang="zh-TW" dirty="0" smtClean="0"/>
              <a:t>)</a:t>
            </a:r>
          </a:p>
          <a:p>
            <a:pPr algn="l"/>
            <a:r>
              <a:rPr lang="zh-TW" altLang="en-US" dirty="0"/>
              <a:t> </a:t>
            </a:r>
            <a:r>
              <a:rPr lang="zh-TW" altLang="en-US" dirty="0" smtClean="0"/>
              <a:t>              </a:t>
            </a:r>
            <a:r>
              <a:rPr lang="en-US" altLang="zh-TW" dirty="0" smtClean="0"/>
              <a:t>5.</a:t>
            </a:r>
            <a:r>
              <a:rPr lang="zh-TW" altLang="en-US" dirty="0" smtClean="0"/>
              <a:t>三角形</a:t>
            </a:r>
            <a:r>
              <a:rPr lang="en-US" altLang="zh-TW" dirty="0" smtClean="0"/>
              <a:t>(</a:t>
            </a:r>
            <a:r>
              <a:rPr lang="zh-TW" altLang="en-US" dirty="0" smtClean="0"/>
              <a:t>三角形的種類、繪製三角形</a:t>
            </a:r>
            <a:r>
              <a:rPr lang="en-US" altLang="zh-TW" dirty="0" smtClean="0"/>
              <a:t>)</a:t>
            </a:r>
          </a:p>
          <a:p>
            <a:pPr algn="l"/>
            <a:r>
              <a:rPr lang="zh-TW" altLang="en-US" dirty="0"/>
              <a:t> </a:t>
            </a:r>
            <a:r>
              <a:rPr lang="zh-TW" altLang="en-US" dirty="0" smtClean="0"/>
              <a:t>              </a:t>
            </a:r>
            <a:r>
              <a:rPr lang="en-US" altLang="zh-TW" dirty="0" smtClean="0"/>
              <a:t>6.</a:t>
            </a:r>
            <a:r>
              <a:rPr lang="zh-TW" altLang="en-US" dirty="0" smtClean="0"/>
              <a:t>分數</a:t>
            </a:r>
            <a:r>
              <a:rPr lang="en-US" altLang="zh-TW" dirty="0" smtClean="0"/>
              <a:t>(</a:t>
            </a:r>
            <a:r>
              <a:rPr lang="zh-TW" altLang="en-US" dirty="0" smtClean="0"/>
              <a:t>真分數、假分數、代分數；將分數標記在數線上</a:t>
            </a:r>
            <a:r>
              <a:rPr lang="en-US" altLang="zh-TW" dirty="0" smtClean="0"/>
              <a:t>)</a:t>
            </a:r>
          </a:p>
          <a:p>
            <a:pPr algn="l"/>
            <a:r>
              <a:rPr lang="zh-TW" altLang="en-US" dirty="0"/>
              <a:t> </a:t>
            </a:r>
            <a:r>
              <a:rPr lang="zh-TW" altLang="en-US" dirty="0" smtClean="0"/>
              <a:t>              </a:t>
            </a:r>
            <a:r>
              <a:rPr lang="en-US" altLang="zh-TW" dirty="0" smtClean="0"/>
              <a:t>7.</a:t>
            </a:r>
            <a:r>
              <a:rPr lang="zh-TW" altLang="en-US" dirty="0" smtClean="0"/>
              <a:t>容量和重量的</a:t>
            </a:r>
            <a:r>
              <a:rPr lang="zh-TW" altLang="en-US" dirty="0" smtClean="0"/>
              <a:t>計算</a:t>
            </a:r>
            <a:r>
              <a:rPr lang="en-US" altLang="zh-TW" dirty="0" smtClean="0"/>
              <a:t>(</a:t>
            </a:r>
            <a:r>
              <a:rPr lang="zh-TW" altLang="en-US" dirty="0" smtClean="0"/>
              <a:t>公升</a:t>
            </a:r>
            <a:r>
              <a:rPr lang="en-US" altLang="zh-TW" dirty="0" smtClean="0"/>
              <a:t>/</a:t>
            </a:r>
            <a:r>
              <a:rPr lang="zh-TW" altLang="en-US" dirty="0" smtClean="0"/>
              <a:t>毫公升；公斤</a:t>
            </a:r>
            <a:r>
              <a:rPr lang="en-US" altLang="zh-TW" dirty="0" smtClean="0"/>
              <a:t>/</a:t>
            </a:r>
            <a:r>
              <a:rPr lang="zh-TW" altLang="en-US" dirty="0" smtClean="0"/>
              <a:t>公克的加減乘除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algn="l"/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r>
              <a:rPr lang="zh-TW" altLang="en-US" dirty="0" smtClean="0"/>
              <a:t>            </a:t>
            </a:r>
            <a:r>
              <a:rPr lang="en-US" altLang="zh-TW" dirty="0" smtClean="0"/>
              <a:t>8.</a:t>
            </a:r>
            <a:r>
              <a:rPr lang="zh-TW" altLang="en-US" dirty="0" smtClean="0"/>
              <a:t>整數四則三</a:t>
            </a:r>
            <a:r>
              <a:rPr lang="zh-TW" altLang="en-US" dirty="0" smtClean="0"/>
              <a:t>位</a:t>
            </a:r>
            <a:r>
              <a:rPr lang="en-US" altLang="zh-TW" dirty="0" smtClean="0"/>
              <a:t>(</a:t>
            </a:r>
            <a:r>
              <a:rPr lang="zh-TW" altLang="en-US" dirty="0" smtClean="0"/>
              <a:t>算式中，由左至右，先乘除後加減的原則</a:t>
            </a:r>
            <a:r>
              <a:rPr lang="en-US" altLang="zh-TW" dirty="0" smtClean="0"/>
              <a:t>)</a:t>
            </a:r>
            <a:endParaRPr lang="en-US" altLang="zh-TW" dirty="0" smtClean="0"/>
          </a:p>
          <a:p>
            <a:pPr algn="l"/>
            <a:r>
              <a:rPr lang="zh-TW" altLang="en-US" dirty="0"/>
              <a:t> </a:t>
            </a:r>
            <a:r>
              <a:rPr lang="zh-TW" altLang="en-US" dirty="0" smtClean="0"/>
              <a:t>              </a:t>
            </a:r>
            <a:r>
              <a:rPr lang="en-US" altLang="zh-TW" dirty="0" smtClean="0"/>
              <a:t>9.</a:t>
            </a:r>
            <a:r>
              <a:rPr lang="zh-TW" altLang="en-US" dirty="0" smtClean="0"/>
              <a:t>小數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二位小數的意義，小數的家減</a:t>
            </a:r>
            <a:r>
              <a:rPr lang="en-US" altLang="zh-TW" dirty="0" smtClean="0"/>
              <a:t>)</a:t>
            </a:r>
            <a:endParaRPr lang="en-US" altLang="zh-TW" dirty="0" smtClean="0"/>
          </a:p>
          <a:p>
            <a:pPr algn="l"/>
            <a:r>
              <a:rPr lang="zh-TW" altLang="en-US" dirty="0"/>
              <a:t> </a:t>
            </a:r>
            <a:r>
              <a:rPr lang="zh-TW" altLang="en-US" dirty="0" smtClean="0"/>
              <a:t>              </a:t>
            </a:r>
            <a:r>
              <a:rPr lang="en-US" altLang="zh-TW" dirty="0" smtClean="0"/>
              <a:t>10.</a:t>
            </a:r>
            <a:r>
              <a:rPr lang="zh-TW" altLang="en-US" dirty="0" smtClean="0"/>
              <a:t>長度 </a:t>
            </a:r>
            <a:r>
              <a:rPr lang="en-US" altLang="zh-TW" dirty="0" smtClean="0"/>
              <a:t>(</a:t>
            </a:r>
            <a:r>
              <a:rPr lang="zh-TW" altLang="en-US" dirty="0" smtClean="0"/>
              <a:t>認識公里</a:t>
            </a:r>
            <a:r>
              <a:rPr lang="en-US" altLang="zh-TW" dirty="0" smtClean="0"/>
              <a:t>/</a:t>
            </a:r>
            <a:r>
              <a:rPr lang="zh-TW" altLang="en-US" dirty="0" smtClean="0"/>
              <a:t>公里與公尺的換算</a:t>
            </a:r>
            <a:r>
              <a:rPr lang="en-US" altLang="zh-TW" dirty="0" smtClean="0"/>
              <a:t>/</a:t>
            </a:r>
            <a:r>
              <a:rPr lang="zh-TW" altLang="en-US" dirty="0" smtClean="0"/>
              <a:t>長度的計算</a:t>
            </a:r>
            <a:r>
              <a:rPr lang="en-US" altLang="zh-TW" dirty="0" smtClean="0"/>
              <a:t>))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5266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課程說明 </a:t>
            </a:r>
            <a:r>
              <a:rPr lang="en-US" altLang="zh-TW" dirty="0" smtClean="0"/>
              <a:t>:</a:t>
            </a:r>
            <a:r>
              <a:rPr lang="zh-TW" altLang="en-US" dirty="0" smtClean="0"/>
              <a:t> 社會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主題</a:t>
            </a:r>
            <a:r>
              <a:rPr lang="en-US" altLang="zh-TW" dirty="0" smtClean="0"/>
              <a:t>:</a:t>
            </a:r>
            <a:r>
              <a:rPr lang="zh-TW" altLang="en-US" dirty="0" smtClean="0"/>
              <a:t>家鄉</a:t>
            </a:r>
            <a:endParaRPr lang="zh-TW" altLang="en-US" dirty="0"/>
          </a:p>
        </p:txBody>
      </p:sp>
      <p:sp>
        <p:nvSpPr>
          <p:cNvPr id="4" name="橢圓 3"/>
          <p:cNvSpPr/>
          <p:nvPr/>
        </p:nvSpPr>
        <p:spPr>
          <a:xfrm>
            <a:off x="3899338" y="4004441"/>
            <a:ext cx="1671145" cy="80929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家鄉</a:t>
            </a:r>
            <a:endParaRPr lang="zh-TW" altLang="en-US" dirty="0"/>
          </a:p>
        </p:txBody>
      </p:sp>
      <p:sp>
        <p:nvSpPr>
          <p:cNvPr id="5" name="橢圓 4"/>
          <p:cNvSpPr/>
          <p:nvPr/>
        </p:nvSpPr>
        <p:spPr>
          <a:xfrm>
            <a:off x="1807779" y="2837793"/>
            <a:ext cx="2259724" cy="75674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1.</a:t>
            </a:r>
            <a:r>
              <a:rPr lang="zh-TW" altLang="en-US" dirty="0" smtClean="0"/>
              <a:t>地名與位置</a:t>
            </a:r>
            <a:endParaRPr lang="zh-TW" altLang="en-US" dirty="0"/>
          </a:p>
        </p:txBody>
      </p:sp>
      <p:sp>
        <p:nvSpPr>
          <p:cNvPr id="6" name="橢圓 5"/>
          <p:cNvSpPr/>
          <p:nvPr/>
        </p:nvSpPr>
        <p:spPr>
          <a:xfrm>
            <a:off x="677334" y="4100975"/>
            <a:ext cx="2154620" cy="77776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2.</a:t>
            </a:r>
            <a:r>
              <a:rPr lang="zh-TW" altLang="en-US" dirty="0" smtClean="0"/>
              <a:t>自然環境</a:t>
            </a:r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2081048" y="5355022"/>
            <a:ext cx="2343807" cy="77776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3.</a:t>
            </a:r>
            <a:r>
              <a:rPr lang="zh-TW" altLang="en-US" dirty="0" smtClean="0"/>
              <a:t>家鄉的開發</a:t>
            </a:r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5935030" y="2795751"/>
            <a:ext cx="2343806" cy="84082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4.</a:t>
            </a:r>
            <a:r>
              <a:rPr lang="zh-TW" altLang="en-US" dirty="0" smtClean="0"/>
              <a:t>家鄉的產業</a:t>
            </a:r>
            <a:endParaRPr lang="zh-TW" altLang="en-US" dirty="0"/>
          </a:p>
        </p:txBody>
      </p:sp>
      <p:sp>
        <p:nvSpPr>
          <p:cNvPr id="9" name="橢圓 8"/>
          <p:cNvSpPr/>
          <p:nvPr/>
        </p:nvSpPr>
        <p:spPr>
          <a:xfrm>
            <a:off x="7178566" y="3951176"/>
            <a:ext cx="2448910" cy="80929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5.</a:t>
            </a:r>
            <a:r>
              <a:rPr lang="zh-TW" altLang="en-US" dirty="0" smtClean="0"/>
              <a:t>家鄉的名勝古蹟</a:t>
            </a:r>
            <a:endParaRPr lang="zh-TW" altLang="en-US" dirty="0"/>
          </a:p>
        </p:txBody>
      </p:sp>
      <p:sp>
        <p:nvSpPr>
          <p:cNvPr id="10" name="橢圓 9"/>
          <p:cNvSpPr/>
          <p:nvPr/>
        </p:nvSpPr>
        <p:spPr>
          <a:xfrm>
            <a:off x="5935030" y="5355022"/>
            <a:ext cx="3093356" cy="69893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6.</a:t>
            </a:r>
            <a:r>
              <a:rPr lang="zh-TW" altLang="en-US" dirty="0" smtClean="0"/>
              <a:t>節慶與名俗活動</a:t>
            </a:r>
            <a:endParaRPr lang="zh-TW" altLang="en-US" dirty="0"/>
          </a:p>
        </p:txBody>
      </p:sp>
      <p:cxnSp>
        <p:nvCxnSpPr>
          <p:cNvPr id="12" name="直線單箭頭接點 11"/>
          <p:cNvCxnSpPr/>
          <p:nvPr/>
        </p:nvCxnSpPr>
        <p:spPr>
          <a:xfrm>
            <a:off x="3899338" y="3594538"/>
            <a:ext cx="441434" cy="3566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>
            <a:off x="2932386" y="4561490"/>
            <a:ext cx="966952" cy="105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 flipV="1">
            <a:off x="4067503" y="5002924"/>
            <a:ext cx="483476" cy="3520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H="1">
            <a:off x="5570483" y="3636579"/>
            <a:ext cx="525517" cy="4643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 flipH="1">
            <a:off x="5935030" y="4382814"/>
            <a:ext cx="875673" cy="420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 flipH="1" flipV="1">
            <a:off x="5318234" y="4878740"/>
            <a:ext cx="616796" cy="4762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152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5007" y="451945"/>
            <a:ext cx="10610193" cy="5583095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pPr algn="r"/>
            <a:endParaRPr lang="en-US" altLang="zh-TW" sz="3200" dirty="0" smtClean="0">
              <a:solidFill>
                <a:srgbClr val="0070C0"/>
              </a:solidFill>
              <a:latin typeface="書法家中楷體" pitchFamily="49" charset="-120"/>
              <a:ea typeface="書法家中楷體" pitchFamily="49" charset="-120"/>
            </a:endParaRPr>
          </a:p>
          <a:p>
            <a:pPr algn="r"/>
            <a:endParaRPr lang="en-US" altLang="zh-TW" sz="3200" dirty="0">
              <a:solidFill>
                <a:srgbClr val="0070C0"/>
              </a:solidFill>
              <a:latin typeface="書法家中楷體" pitchFamily="49" charset="-120"/>
              <a:ea typeface="書法家中楷體" pitchFamily="49" charset="-120"/>
            </a:endParaRPr>
          </a:p>
          <a:p>
            <a:pPr marL="0" indent="0" algn="ctr">
              <a:buNone/>
            </a:pPr>
            <a:r>
              <a:rPr lang="zh-TW" altLang="en-US" sz="7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文鼎鬚勘亭流H" panose="04090900000000000000" pitchFamily="82" charset="-120"/>
                <a:ea typeface="文鼎鬚勘亭流H" panose="04090900000000000000" pitchFamily="82" charset="-120"/>
              </a:rPr>
              <a:t>親師懇談時間</a:t>
            </a:r>
            <a:r>
              <a:rPr lang="zh-TW" altLang="en-US" sz="7200" dirty="0" smtClean="0">
                <a:solidFill>
                  <a:srgbClr val="0070C0"/>
                </a:solidFill>
                <a:latin typeface="文鼎鬚勘亭流H" panose="04090900000000000000" pitchFamily="82" charset="-120"/>
                <a:ea typeface="文鼎鬚勘亭流H" panose="04090900000000000000" pitchFamily="82" charset="-120"/>
              </a:rPr>
              <a:t>      </a:t>
            </a:r>
            <a:endParaRPr lang="zh-TW" altLang="en-US" sz="7200" dirty="0">
              <a:solidFill>
                <a:srgbClr val="0070C0"/>
              </a:solidFill>
              <a:latin typeface="文鼎鬚勘亭流H" panose="04090900000000000000" pitchFamily="82" charset="-120"/>
              <a:ea typeface="文鼎鬚勘亭流H" panose="04090900000000000000" pitchFamily="82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5118366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215</TotalTime>
  <Words>457</Words>
  <Application>Microsoft Office PowerPoint</Application>
  <PresentationFormat>寬螢幕</PresentationFormat>
  <Paragraphs>64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文鼎鬚勘亭流H</vt:lpstr>
      <vt:lpstr>書法家中楷體</vt:lpstr>
      <vt:lpstr>細明體</vt:lpstr>
      <vt:lpstr>微軟正黑體</vt:lpstr>
      <vt:lpstr>PMingLiU</vt:lpstr>
      <vt:lpstr>Arial</vt:lpstr>
      <vt:lpstr>Trebuchet MS</vt:lpstr>
      <vt:lpstr>Wingdings 3</vt:lpstr>
      <vt:lpstr>多面向</vt:lpstr>
      <vt:lpstr>安和國小106年度上學期 家長日 四年12班同-心-童心樂園歡迎您</vt:lpstr>
      <vt:lpstr>會議流程 </vt:lpstr>
      <vt:lpstr>學校與班級重要事項    </vt:lpstr>
      <vt:lpstr>推選班級代表</vt:lpstr>
      <vt:lpstr>班級經營事項</vt:lpstr>
      <vt:lpstr>課程說明—國語</vt:lpstr>
      <vt:lpstr>課程說明:數學</vt:lpstr>
      <vt:lpstr>課程說明 : 社會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105年度下學期 家長日 安和國小3年12班歡迎您</dc:title>
  <dc:creator>usr</dc:creator>
  <cp:lastModifiedBy>usr</cp:lastModifiedBy>
  <cp:revision>18</cp:revision>
  <dcterms:created xsi:type="dcterms:W3CDTF">2017-03-02T02:34:10Z</dcterms:created>
  <dcterms:modified xsi:type="dcterms:W3CDTF">2017-09-08T07:41:05Z</dcterms:modified>
</cp:coreProperties>
</file>