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04/29/2021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249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04/29/2021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37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04/29/2021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88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04/29/2021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242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04/29/2021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856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04/29/2021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86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04/29/2021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877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04/29/2021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226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04/29/2021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877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04/29/2021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63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BBB6-0F8B-4562-A820-4779E5A8652C}" type="datetimeFigureOut">
              <a:rPr lang="zh-TW" altLang="en-US" smtClean="0"/>
              <a:t>04/29/2021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757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FBBB6-0F8B-4562-A820-4779E5A8652C}" type="datetimeFigureOut">
              <a:rPr lang="zh-TW" altLang="en-US" smtClean="0"/>
              <a:t>04/29/2021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65873-84E2-4261-BD8C-96745F4563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725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45863" y="692841"/>
            <a:ext cx="10528151" cy="3790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「這個路段交通事故□□，請務必小心駕駛。」□中應填入哪個語詞？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頻率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頻繁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繁華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繁盛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5760"/>
              </a:lnSpc>
              <a:spcAft>
                <a:spcPts val="0"/>
              </a:spcAft>
              <a:tabLst>
                <a:tab pos="647700" algn="l"/>
              </a:tabLst>
            </a:pPr>
            <a:endParaRPr lang="zh-TW" altLang="zh-TW" sz="4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4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2376" y="273437"/>
            <a:ext cx="1153936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10.</a:t>
            </a:r>
            <a:r>
              <a:rPr lang="zh-TW" altLang="en-US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「我們應本著□□□□的精神，賑濟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非洲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災民。」□中應填入哪個語詞？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飢寒交迫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飢不擇食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人飢己飢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如飢似渴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6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7830" y="0"/>
            <a:ext cx="1131345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11.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（           ） 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「慈善團體秉持著□□□□的信念，為人民服務。」□中應填入哪個語詞？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不近人情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人溺己溺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目中無人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高人一等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zh-TW" altLang="zh-TW" sz="4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4951" y="154959"/>
            <a:ext cx="12131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12.</a:t>
            </a:r>
            <a:r>
              <a:rPr lang="zh-TW" altLang="en-US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「老師的話深深的□□了大家的心。」□中應填入哪個語詞？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搖動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撼動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運動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發動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82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587" y="230407"/>
            <a:ext cx="113887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13.</a:t>
            </a:r>
            <a:r>
              <a:rPr lang="zh-TW" altLang="en-US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「要寄東西到國外，委託快遞公司是比較□□的方法。」□中應填入哪個語詞？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得便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便捷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敏捷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告捷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72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5256" y="940558"/>
            <a:ext cx="114748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14.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「我方指派這架飛機擔任□□工作，引導故障的客機在附近平安降落。」□中應填入哪個語詞？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領航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領空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迷航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航班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1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6165" y="273437"/>
            <a:ext cx="114533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15.</a:t>
            </a:r>
            <a:r>
              <a:rPr lang="zh-TW" altLang="en-US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「電腦科技□□□□，各種軟硬體設施的發展使資訊處理更加快捷。」□中應填入哪個語詞？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撥雲見日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日新月異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不見天日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江河日下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297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043492"/>
            <a:ext cx="119625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16.</a:t>
            </a:r>
            <a:r>
              <a:rPr lang="zh-TW" altLang="en-US" sz="4800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「海底大地震所引起的強烈□□，使得沿海居民無家可歸，流離失所。」□中應填入哪個語詞？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呼嘯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長嘯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海嘯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海派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00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04046" y="445705"/>
            <a:ext cx="108831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17.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「這家咖啡店以特製的雞肉□□聞名，常吸引顧客大排長龍。」□中應填入哪個語詞？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漢堡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城堡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碉堡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堡壘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126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4650" y="467076"/>
            <a:ext cx="11270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18.</a:t>
            </a:r>
            <a:r>
              <a:rPr lang="zh-TW" altLang="en-US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「那條道路兩旁□□著許多電線桿。」□中應填入哪個語詞？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豎立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倒立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獨立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對立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568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31924" y="510251"/>
            <a:ext cx="1111982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19.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「這個地區發生的強烈□□□，常導致周邊國家空氣嚴重汙染。」□中應填入哪個語詞？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暴風雨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沙塵暴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暴風圈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防風林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03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6314" y="585555"/>
            <a:ext cx="1166846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800" u="wavy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4800" u="wavy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巴西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一年一度的嘉年華會，全國男女老少無不盡情□□。」□中應填入哪個語詞？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抓狂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狂歡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狂奔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狂妄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96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14804" y="564039"/>
            <a:ext cx="111771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20.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「災難發生後，許多人自發性的□□，幫助此次意外受難的家庭。」□中應填入哪個語詞？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捐棄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捐軀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捐助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藉助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6195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0608" y="0"/>
            <a:ext cx="114891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21.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「我們應該抱持□□□□的信念，去救濟貧苦無依的人。」□中應填入哪個語詞？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袖手旁觀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充耳不聞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不近人情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人溺己溺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000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5002" y="660858"/>
            <a:ext cx="11532197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22.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下列哪一個選項的讀音正確？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塵：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陳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伊：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引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遭：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朝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禽：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情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6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82532" y="520863"/>
            <a:ext cx="99902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23.</a:t>
            </a:r>
            <a:r>
              <a:rPr lang="zh-TW" altLang="en-US" sz="4800" kern="100" dirty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下列哪一個選項的讀音</a:t>
            </a:r>
            <a:r>
              <a:rPr lang="zh-TW" altLang="zh-TW" sz="4800" u="dbl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</a:t>
            </a:r>
            <a:endParaRPr lang="en-US" altLang="zh-TW" sz="4800" u="dbl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u="dbl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誤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溺：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逆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頻：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平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豎：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襟：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金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763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0608" y="0"/>
            <a:ext cx="114891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24.</a:t>
            </a:r>
            <a:r>
              <a:rPr lang="zh-TW" altLang="en-US" sz="4800" kern="1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下列哪一個字去掉部首後，讀音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不變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華康標楷體"/>
                <a:ea typeface="標楷體" panose="03000509000000000000" pitchFamily="65" charset="-120"/>
                <a:cs typeface="Times New Roman" panose="02020603050405020304" pitchFamily="18" charset="0"/>
              </a:rPr>
              <a:t>儀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華康標楷體"/>
                <a:ea typeface="標楷體" panose="03000509000000000000" pitchFamily="65" charset="-120"/>
                <a:cs typeface="Times New Roman" panose="02020603050405020304" pitchFamily="18" charset="0"/>
              </a:rPr>
              <a:t>蓄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華康標楷體"/>
                <a:ea typeface="標楷體" panose="03000509000000000000" pitchFamily="65" charset="-120"/>
                <a:cs typeface="Times New Roman" panose="02020603050405020304" pitchFamily="18" charset="0"/>
              </a:rPr>
              <a:t>航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華康標楷體"/>
                <a:ea typeface="標楷體" panose="03000509000000000000" pitchFamily="65" charset="-120"/>
                <a:cs typeface="Times New Roman" panose="02020603050405020304" pitchFamily="18" charset="0"/>
              </a:rPr>
              <a:t>飢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06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82532" y="520863"/>
            <a:ext cx="99902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25.</a:t>
            </a:r>
            <a:r>
              <a:rPr lang="zh-TW" altLang="en-US" sz="4800" kern="1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下列「　」中的字音，哪一個和「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特洛伊城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」的「伊」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拱手作「揖」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孤苦無「依」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諱疾忌「醫」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「衣」錦還鄉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364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6922" y="112072"/>
            <a:ext cx="11291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26.</a:t>
            </a:r>
            <a:r>
              <a:rPr lang="zh-TW" altLang="en-US" sz="4800" kern="1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下列「　」中的字，哪一組的字音兩兩相同？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正「襟」危坐／一本正「經」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品學「兼」優／「秉」燭夜遊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「飢」不擇食／面黃「肌」瘦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母「儀」天下／引人非「議」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17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82532" y="520863"/>
            <a:ext cx="99902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27.</a:t>
            </a:r>
            <a:r>
              <a:rPr lang="zh-TW" altLang="en-US" sz="4800" kern="1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下列選項中，哪一個語詞有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錯字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節衰順變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龍吟虎嘯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綠林好漢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泰然自若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74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6165" y="117693"/>
            <a:ext cx="99902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28.</a:t>
            </a:r>
            <a:r>
              <a:rPr lang="zh-TW" altLang="en-US" sz="4800" kern="1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下列哪一個語詞，用字完全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無誤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險糟不測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風塵僕僕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衣冠擒獸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秋水尹人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228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6923" y="0"/>
            <a:ext cx="1051739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6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29.</a:t>
            </a:r>
            <a:r>
              <a:rPr lang="zh-TW" altLang="en-US" sz="4600" kern="1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6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6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下列選項中，哪一個句子完全</a:t>
            </a:r>
            <a:r>
              <a:rPr lang="zh-TW" altLang="zh-TW" sz="46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沒有</a:t>
            </a:r>
            <a:r>
              <a:rPr lang="zh-TW" altLang="zh-TW" sz="46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錯字？</a:t>
            </a:r>
            <a:r>
              <a:rPr lang="zh-TW" altLang="zh-TW" sz="46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6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6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6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6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何</a:t>
            </a:r>
            <a:r>
              <a:rPr lang="zh-TW" altLang="zh-TW" sz="46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爺爺捐出多年的儲畜，資助貧窮</a:t>
            </a:r>
            <a:r>
              <a:rPr lang="zh-TW" altLang="zh-TW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endParaRPr lang="en-US" altLang="zh-TW" sz="46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6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孤兒</a:t>
            </a:r>
            <a:r>
              <a:rPr lang="zh-TW" altLang="zh-TW" sz="46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6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6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有一艘大輪船在海上杭行</a:t>
            </a:r>
            <a:r>
              <a:rPr lang="zh-TW" altLang="zh-TW" sz="46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6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6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這次慶典中的疊羅漢表演，博得了</a:t>
            </a:r>
            <a:r>
              <a:rPr lang="zh-TW" altLang="zh-TW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大</a:t>
            </a:r>
            <a:endParaRPr lang="en-US" altLang="zh-TW" sz="46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6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家</a:t>
            </a:r>
            <a:r>
              <a:rPr lang="zh-TW" altLang="zh-TW" sz="46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熱烈的掌聲</a:t>
            </a:r>
            <a:r>
              <a:rPr lang="zh-TW" altLang="zh-TW" sz="46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6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6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臺中科學博物館</a:t>
            </a:r>
            <a:r>
              <a:rPr lang="zh-TW" altLang="zh-TW" sz="46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即將推出</a:t>
            </a:r>
            <a:r>
              <a:rPr lang="zh-TW" altLang="zh-TW" sz="46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埃及</a:t>
            </a:r>
            <a:r>
              <a:rPr lang="zh-TW" altLang="zh-TW" sz="46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木乃</a:t>
            </a:r>
            <a:r>
              <a:rPr lang="zh-TW" altLang="zh-TW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</a:t>
            </a:r>
            <a:endParaRPr lang="en-US" altLang="zh-TW" sz="46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6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特</a:t>
            </a:r>
            <a:r>
              <a:rPr lang="zh-TW" altLang="zh-TW" sz="46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展</a:t>
            </a:r>
            <a:endParaRPr lang="zh-TW" altLang="zh-TW" sz="4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68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10408" y="303489"/>
            <a:ext cx="116899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4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「叔叔出國時□□了不少有趣的事。」□中應填入哪個語詞？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遭殃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慘遭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糟糕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遭遇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26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7073" y="122830"/>
            <a:ext cx="99902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30.</a:t>
            </a:r>
            <a:r>
              <a:rPr lang="zh-TW" altLang="en-US" sz="4800" kern="100" dirty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prstClr val="black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小博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給人的印象是怡容端正、德才秉備、胸禁開闊，認識的人提及都樹起大拇指誇讚。」這個句子裡有幾個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錯字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TW" altLang="zh-TW" sz="4800" kern="1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0828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9549" y="117693"/>
            <a:ext cx="1109113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31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「大地震所引起的海肅，使得沿海居民無家可歸，災民們肌寒交迫，衰鴻遍野。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陳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奶奶同情災民糟遇，於是投入所有積畜，瀕繁深入災區發送物資。」這個句子裡有幾個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錯字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en-US" altLang="zh-TW" sz="4800" kern="100" dirty="0">
                <a:solidFill>
                  <a:srgbClr val="00000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3258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5557" y="90702"/>
            <a:ext cx="1131345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32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下列「　」中的注音寫成國字後，哪一組用字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否極「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」來／處之「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」然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軟硬「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兼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」施／文武「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兼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」備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望「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塵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」莫及／一「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塵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」不染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橫眉「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豎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」目／百年「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樹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」人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8881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6316" y="0"/>
            <a:ext cx="945238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33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下列「　」中的注音寫成國字後，哪一組用字相同？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珍「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禽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」異獸／焚「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琴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」煮鶴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捉「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襟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」見肘／指點迷「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津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哀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」鴻遍野／「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」聲嘆氣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彪形大「</a:t>
            </a:r>
            <a:r>
              <a:rPr lang="zh-TW" altLang="zh-TW" sz="8000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」／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楚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河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8000" u="sng" kern="100" dirty="0">
                <a:solidFill>
                  <a:srgbClr val="000000"/>
                </a:solidFill>
                <a:latin typeface="華康標楷體"/>
                <a:ea typeface="文鼎注音窄字" panose="020B0602010101010101" pitchFamily="33" charset="-120"/>
                <a:cs typeface="Times New Roman" panose="02020603050405020304" pitchFamily="18" charset="0"/>
              </a:rPr>
              <a:t>漢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界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7228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0306" y="703888"/>
            <a:ext cx="118477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34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下列生字與部首的配對，何者正確？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禽：人部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塵：鹿部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兼：八部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蓄：田部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2173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6923" y="903001"/>
            <a:ext cx="112919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35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下列語詞，何者是由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部首的字組成？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致哀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遭遇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塵土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呼嘯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676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7425" y="1209353"/>
            <a:ext cx="117473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下列何者的部首與其他三者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衷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襟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哀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表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9064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3943" y="1376338"/>
            <a:ext cx="119123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37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下列哪一組國字的部首</a:t>
            </a:r>
            <a:r>
              <a:rPr lang="zh-TW" altLang="zh-TW" sz="44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哀／嘯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兼／儀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頻／額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泰／溺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4082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5557" y="166007"/>
            <a:ext cx="1130270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38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下列單位量詞的用法，何者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不正確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一架架探險船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登上新大陸，撼動人們對世界的認知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尊重</a:t>
            </a:r>
            <a:r>
              <a:rPr lang="zh-TW" altLang="zh-TW" sz="4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各種不同的文化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差異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一片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灰濛濛的</a:t>
            </a:r>
            <a:r>
              <a:rPr lang="zh-TW" altLang="zh-TW" sz="4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霧氣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一種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「人飢己飢，人溺己溺」的友善</a:t>
            </a:r>
            <a:r>
              <a:rPr lang="zh-TW" altLang="zh-TW" sz="4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態度</a:t>
            </a:r>
            <a:endParaRPr lang="zh-TW" altLang="zh-TW" sz="4400" kern="1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851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7426" y="0"/>
            <a:ext cx="108974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39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下列哪一個字的解釋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錯誤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飢：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肚子空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，想進食的感覺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禽：總稱有四足而全身有毛的脊椎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動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物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塵：細小的土灰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頻：屢次的、一次接一次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33487" y="348451"/>
            <a:ext cx="11672047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800" u="wavy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4.</a:t>
            </a:r>
            <a:r>
              <a:rPr lang="zh-TW" altLang="en-US" sz="4800" u="wavy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「他一聽到這個噩耗，立即前往喪家弔唁□□。」□中應填入哪個語詞？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致歉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致用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致哀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致勝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2765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88894" y="0"/>
            <a:ext cx="107433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40</a:t>
            </a:r>
            <a:r>
              <a:rPr lang="zh-TW" altLang="en-US" sz="46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下列選項中，哪一組語詞的意思相似？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持續／中斷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緊密／寬鬆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開闊／狹隘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胸襟／度量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3641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5105" y="359063"/>
            <a:ext cx="115393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41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下列選項中，哪一組語詞的意思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相反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致哀／哀悼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援手／援助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貼近／接近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羞辱／讚美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217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576" y="236669"/>
            <a:ext cx="120844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42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中，為了支持自己的觀點，作者所舉「文化差異」的例子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不含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下列哪一項？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韓國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人三餐離不開吃泡菜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為戰火連綿的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zh-TW" altLang="zh-TW" sz="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巴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衝突感到緊張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回教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國家視豬肉為不潔之物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希臘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豎起拇指，會遭人白眼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68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6015" y="639053"/>
            <a:ext cx="110660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43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中，為了支持自己的觀點，作者所舉「國際關懷」的例子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不含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下列哪一項？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世足賽實況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全球暖化問題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內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蒙古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沙塵暴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伊波拉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病毒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0377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3861" y="107577"/>
            <a:ext cx="1186546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2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44</a:t>
            </a:r>
            <a:r>
              <a:rPr lang="zh-TW" altLang="en-US" sz="42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2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曾以為船隻已是便捷的交通工具，卻在飛機的領航下，人們快速往來各地；曾以為搭上飛機才能更貼近世界，卻在網際網路的幫助下，人們打破時空的限制，擁抱全世界。」由這段文字可知，下列敘述何者正確？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2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2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網路贏過飛機，可讓人瞬間移動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2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船隻的傳訊速度在三者間不算最慢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2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網路能打破時空限制，比船隻優秀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2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2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2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傳遞訊息由快到慢為飛機、網路、船隻</a:t>
            </a:r>
            <a:endParaRPr lang="zh-TW" altLang="zh-TW" sz="4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1604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1474" y="291525"/>
            <a:ext cx="107304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45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中，為了支持自己的觀點，作者所舉「文化差異」的例子主要分為哪兩大類？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飲食、文字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生活、科技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疾病、環保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飲食、生活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6431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3638" y="215153"/>
            <a:ext cx="1165053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46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4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中提到，「當一個國家有困難時，我們都應該伸出援手，透過捐助物資或善款，幫助他們早日脫離困境。」這段話告訴我們應該抱持著怎樣的精神？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愛屋及烏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仁民愛物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人見人愛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當仁不讓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0889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9547" y="96818"/>
            <a:ext cx="1100507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47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甲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、也該學習接納不同的文化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乙、不僅該擴充我們的國際視野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丙、增進不同文化間的認識與交流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丁、身為地球村一員的我們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上述句子依順序排列，下列選項何者正確？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丁乙甲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丙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甲丙丁乙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乙丁</a:t>
            </a:r>
            <a:r>
              <a:rPr lang="zh-TW" altLang="zh-TW" sz="4400" kern="10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甲</a:t>
            </a:r>
            <a:r>
              <a:rPr lang="zh-TW" altLang="zh-TW" sz="4400" kern="10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丙</a:t>
            </a:r>
            <a:r>
              <a:rPr lang="zh-TW" altLang="en-US" sz="4400" kern="10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</a:t>
            </a:r>
            <a:r>
              <a:rPr lang="zh-TW" altLang="zh-TW" sz="4400" kern="10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丁乙丙甲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9899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3638" y="107575"/>
            <a:ext cx="1174735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48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有關</a:t>
            </a:r>
            <a:r>
              <a:rPr lang="zh-TW" altLang="zh-TW" sz="44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的寫作手法，下列何者敘述</a:t>
            </a:r>
            <a:r>
              <a:rPr lang="zh-TW" altLang="zh-TW" sz="44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錯誤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「天涯若比鄰」在文中為引用修辭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第一段利用層遞技巧，表達交通工具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愈來愈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快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舉反面的例子表達「自掃門前雪將自食惡果」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本文運用議論的表述方式書寫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7708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2092" y="211066"/>
            <a:ext cx="1044892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49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4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中，作者所要傳達的精神是什麼？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當每個人都為世界做件美好的事，就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能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擁有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更美好的世界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「入境隨俗」才能真正體會異地文化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科技發展日新月異，我們應懂得與時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俱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進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能尊重不同的文化，並與全世界的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人們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互相幫助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97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6669" y="552991"/>
            <a:ext cx="118011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5.</a:t>
            </a:r>
            <a:r>
              <a:rPr lang="zh-TW" altLang="en-US" sz="48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小弟一家生活陷入困境，急需社會善心人士伸出□□，慷慨解囊。」□中應填入哪個語詞？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援手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投手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把手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拍手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6060" y="78343"/>
            <a:ext cx="12435841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1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50</a:t>
            </a:r>
            <a:r>
              <a:rPr lang="zh-TW" altLang="en-US" sz="41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1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1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莊堯</a:t>
            </a:r>
            <a:r>
              <a:rPr lang="zh-TW" altLang="zh-TW" sz="41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寫作業時，不小心把</a:t>
            </a:r>
            <a:r>
              <a:rPr lang="zh-TW" altLang="zh-TW" sz="41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王勃</a:t>
            </a:r>
            <a:r>
              <a:rPr lang="zh-TW" altLang="zh-TW" sz="41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「海內存知己，天涯若比鄰」詩句中的「鄰」字誤抄為字形相近的「粼」字。下列文句中的錯別字，何者也屬於「形近而誤」的情況？</a:t>
            </a:r>
            <a:r>
              <a:rPr lang="zh-TW" altLang="zh-TW" sz="41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1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1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1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1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雖然身為商人，仍應兼顧道義，不能為利是圖</a:t>
            </a:r>
            <a:r>
              <a:rPr lang="zh-TW" altLang="zh-TW" sz="41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1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1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1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這座寺廟將舉行祈福法會，祈求風調雨順，</a:t>
            </a:r>
            <a:r>
              <a:rPr lang="zh-TW" altLang="zh-TW" sz="41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國</a:t>
            </a:r>
            <a:endParaRPr lang="en-US" altLang="zh-TW" sz="41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1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1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41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秦民安</a:t>
            </a:r>
            <a:r>
              <a:rPr lang="zh-TW" altLang="zh-TW" sz="41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1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1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1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我們應該抱持人逆己逆的信念，去救濟貧苦無依</a:t>
            </a:r>
            <a:r>
              <a:rPr lang="zh-TW" altLang="zh-TW" sz="41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endParaRPr lang="en-US" altLang="zh-TW" sz="41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1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1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41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</a:t>
            </a:r>
            <a:r>
              <a:rPr lang="zh-TW" altLang="zh-TW" sz="41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1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1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1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禁不住妹妹苦苦挨求，爸爸終於同意她參加夏令營</a:t>
            </a:r>
            <a:endParaRPr lang="zh-TW" altLang="zh-TW" sz="41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3512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0049" y="284947"/>
            <a:ext cx="1033462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51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下列文句，和者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沒有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語病？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這個路段，交通事故頻繁，請務必小心駕駛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這本書的內容兼容並蓄，充分展現「博不如精」的精神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唯有不斷的充實自我，也會被世界淘汰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一聽到這個喜訊，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偉民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立刻前去向對方致哀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0483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8546" y="333487"/>
            <a:ext cx="119434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52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的課文，科技的發展，帶給世界什麼影響？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讓全球拉起環境警報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人類可以到外太空居住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人與人的距離越來越近，接觸越來越頻繁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戰爭越來越多，沒有停過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97533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3035" y="355003"/>
            <a:ext cx="1040264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53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</a:t>
            </a:r>
            <a:r>
              <a:rPr lang="zh-TW" altLang="zh-TW" sz="44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的課文，為什麼在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泰國</a:t>
            </a:r>
            <a:r>
              <a:rPr lang="zh-TW" altLang="zh-TW" sz="44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不能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隨便摸別人的頭？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只有上位者能摸頭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頭是高貴的象徵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被摸頭會變笨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只有自己的家人可以摸頭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0026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3639" y="333487"/>
            <a:ext cx="1145689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44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 </a:t>
            </a:r>
            <a:r>
              <a:rPr lang="zh-TW" altLang="en-US" sz="44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</a:t>
            </a:r>
            <a:r>
              <a:rPr lang="zh-TW" altLang="zh-TW" sz="44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的課文，身為生活在地球上的一分子，我們</a:t>
            </a:r>
            <a:r>
              <a:rPr lang="zh-TW" altLang="zh-TW" sz="44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不應該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怎麼做？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多關心國內外的新聞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把自己管好就好，不必理別人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擁有開闊的胸襟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培養世界性的眼光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9614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6668" y="205115"/>
            <a:ext cx="117581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55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（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的課文，本課的主旨是什麼？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科技越發達，汙染越多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交通便利，去哪裡都不是問題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不可以隨意攻擊別人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我們要以友善態度對待世界各地的人們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7769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4898" y="0"/>
            <a:ext cx="118959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56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</a:t>
            </a:r>
            <a:r>
              <a:rPr lang="zh-TW" altLang="zh-TW" sz="44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的課文，下列敘述何者</a:t>
            </a:r>
            <a:r>
              <a:rPr lang="zh-TW" altLang="zh-TW" sz="44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錯誤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隨著科技的進步，人與人的距離大幅縮小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我們豎起大拇指稱讚別人，在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希臘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卻有不敬的意味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身為地球的一分子，應該盡力幫助他國，才能共存共榮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" panose="03000509000000000000" pitchFamily="65" charset="-120"/>
              </a:rPr>
              <a:t>對於全球暖化的問題，只要交給大國處理就好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527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1608" y="128467"/>
            <a:ext cx="1187039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57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文中，提及交通工具的進步與網路的發展，形成下列哪一種情景？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天涯何處無芳草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同是天涯淪落人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明日天涯世事兩茫茫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89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5564" y="171464"/>
            <a:ext cx="1065769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58</a:t>
            </a:r>
            <a:r>
              <a:rPr lang="zh-TW" altLang="en-US" sz="44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 </a:t>
            </a:r>
            <a:r>
              <a:rPr lang="zh-TW" altLang="en-US" sz="44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4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是哪一種文體？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記敘文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議論文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應用文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韻文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0901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6863" y="271644"/>
            <a:ext cx="1008563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59</a:t>
            </a:r>
            <a:r>
              <a:rPr lang="zh-TW" altLang="en-US" sz="44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 </a:t>
            </a:r>
            <a:r>
              <a:rPr lang="zh-TW" altLang="en-US" sz="44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關於</a:t>
            </a:r>
            <a:r>
              <a:rPr lang="zh-TW" altLang="zh-TW" sz="44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一文，下列敘述何者</a:t>
            </a:r>
            <a:r>
              <a:rPr lang="zh-TW" altLang="zh-TW" sz="44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錯誤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　</a:t>
            </a:r>
            <a: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我們是地球村的一員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現在國與國的關係比從前更密切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對世界的認知正逐漸受到時空的限制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我們應該不斷擴充國際視野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4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1618" y="477688"/>
            <a:ext cx="1152861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6.</a:t>
            </a:r>
            <a:r>
              <a:rPr lang="zh-TW" altLang="en-US" sz="4400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「□□不斷的充實自我，才不會被社會淘汰。」□中應填入哪個語詞？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唯一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唯恐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唯美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唯有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01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7830" y="456026"/>
            <a:ext cx="111090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60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一文中，我們應該要如何面對不同的文化？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不同的民族文化要強制融合為一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以本國的傳統評價國外的節慶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敞開胸懷，接納並尊重不同的文化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國外一切的文化都是好的，要效法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32233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2376" y="736015"/>
            <a:ext cx="112811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61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一文中，關於各國飲食習慣特色，下列何者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錯誤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速食文化在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美國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非常普遍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韓國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人吃泡菜非常罕見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回教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國家不吃豬肉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德國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豬腳是世界知名的名菜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0036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62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</a:t>
            </a:r>
            <a:r>
              <a:rPr lang="zh-TW" altLang="en-US" sz="4800" u="wavy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一文中，關於各國飲食習慣特色，下列何者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錯誤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速食文化在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美國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非常普遍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韓國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人吃泡菜非常罕見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回教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國家不吃豬肉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德國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豬腳是世界知名的名菜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685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63</a:t>
            </a:r>
            <a:r>
              <a:rPr lang="zh-TW" altLang="en-US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一文中，下列哪一個現象會造成全球性的問題？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全球暖化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環境破壞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疾病傳播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以上皆是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68423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64</a:t>
            </a:r>
            <a:r>
              <a:rPr lang="zh-TW" altLang="en-US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一文中，作者期待以什麼態度來成為地球村的一分子？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過河拆橋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自掃門前雪，莫管他人瓦上霜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拔一毛以利天下，不為也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人飢己飢，人溺己溺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4396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65</a:t>
            </a:r>
            <a:r>
              <a:rPr lang="zh-TW" altLang="en-US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一文中，文中沒有提到哪一個國家的風俗文化？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德國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希臘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泰國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巴西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3178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66</a:t>
            </a:r>
            <a:r>
              <a:rPr lang="zh-TW" altLang="en-US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一文中，下列何者能最快速拉近全世界人們的距離？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國際郵輪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各國航空公司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高速鐵路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網際網路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996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67</a:t>
            </a:r>
            <a:r>
              <a:rPr lang="zh-TW" altLang="en-US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一文中，作者闡述什麼道理？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貧者因書而富，富者因書而貴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尊重不同文化，與全世界人們互相幫助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一粥一飯當思來之不易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人心隔肚皮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89116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68</a:t>
            </a:r>
            <a:r>
              <a:rPr lang="zh-TW" altLang="en-US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一文中，哪一種世界觀適合現在的大環境？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以管窺天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兼容並蓄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閉關自守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坐井觀天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0920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69</a:t>
            </a:r>
            <a:r>
              <a:rPr lang="zh-TW" altLang="en-US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一文中，首段表達哪一個重點？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以友善的態度對待世界各地的人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唯有互相扶持才能共存共榮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交通與網路的便捷，使國與國的聯繫更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緊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密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敞開胸懷接納不同的文化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885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5459" y="494851"/>
            <a:ext cx="1154654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800" u="wavy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7.</a:t>
            </a:r>
            <a:r>
              <a:rPr lang="zh-TW" altLang="en-US" sz="4800" u="wavy" kern="1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「政治人物應該要有開闊的□□，廣泛接納各方意見。」□中應填入哪個語詞？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胸口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胸襟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衣襟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胸腔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u="wavy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天涯若比鄰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一文，以什麼方式能培養世界觀，下列敘述何者</a:t>
            </a:r>
            <a:r>
              <a:rPr lang="zh-TW" altLang="zh-TW" sz="4800" u="dbl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錯誤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對環境的破壞不聞不問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多認識異國文化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學習國際禮儀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重視全球性的議題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096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71</a:t>
            </a:r>
            <a:r>
              <a:rPr lang="zh-TW" altLang="en-US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下列何者運用了「擬人」修辭？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泰國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人認為頭是高貴的象徵，不能被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隨便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觸摸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在網際網路的幫助下，人們打破時空的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限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制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，擁抱全世界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人與人的距離越來越近，接觸也更加頻繁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一個國家發生的事件，可能影響到全球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840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72</a:t>
            </a:r>
            <a:r>
              <a:rPr lang="zh-TW" altLang="en-US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為世足賽最新誕生的冠軍隊伍狂歡；為南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亞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遭遇海嘯的災民致哀；為戰火連綿的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zh-TW" altLang="zh-TW" sz="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zh-TW" sz="48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巴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衝突感到緊張。」上句運用了哪一種修辭？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排比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引用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譬喻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感嘆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4063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73</a:t>
            </a:r>
            <a:r>
              <a:rPr lang="zh-TW" altLang="en-US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「原本遙遠、陌生的國家，如今已變得像鄰居一樣。」上句運用了哪一種修辭？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排比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映襯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引用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設問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53902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4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74</a:t>
            </a:r>
            <a:r>
              <a:rPr lang="zh-TW" altLang="en-US" sz="44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下列何者運用了「引用」修辭？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接受訪問的是綽號「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美國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」的</a:t>
            </a:r>
            <a:r>
              <a:rPr lang="zh-TW" altLang="zh-TW" sz="4400" u="sng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李永豐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執行長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近年來全球暖化、環境破壞、疾病傳播等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問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題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正威脅著我們的地球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身為地球村一員的我們，不僅該擴充我們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國際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視野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原本遙遠、陌生的國家，如今已變得像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鄰居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，可說是「天涯若比鄰」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25004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75</a:t>
            </a:r>
            <a:r>
              <a:rPr lang="zh-TW" altLang="en-US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你習慣豎起拇指對人說聲讚嗎？」這段敘述使用了什麼修辭？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感嘆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引用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設問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類疊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3696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76</a:t>
            </a:r>
            <a:r>
              <a:rPr lang="zh-TW" altLang="en-US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下列何者使用了「排比」修辭？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人與人的距離越來越近，接觸也更加頻繁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世界仍持續的進步及改變著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原本遙遠、陌生的國家，如今已變得像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鄰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zh-TW" altLang="en-US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居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翻開報紙，打開電視，連上網路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49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19795"/>
            <a:ext cx="118549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77</a:t>
            </a:r>
            <a:r>
              <a:rPr lang="zh-TW" altLang="en-US" sz="4800" u="wavy" kern="100" dirty="0" smtClean="0">
                <a:solidFill>
                  <a:srgbClr val="0000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更應該以『人飢己飢，人溺己溺』的友善態度，去對待世界各地的人們。」這段敘述使用了什麼修辭？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引用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排比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設問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譬喻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769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2376" y="510105"/>
            <a:ext cx="1135648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en-US" altLang="zh-TW" sz="4800" u="wavy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8.</a:t>
            </a:r>
            <a:r>
              <a:rPr lang="zh-TW" altLang="en-US" sz="4800" u="wavy" kern="100" dirty="0" smtClean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（         ）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「到外國旅遊時，要留意各地不同的□□，以免造成誤會貽笑大方。」□中應填入哪個語詞？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4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禮儀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禮拜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禮物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8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  <a:tabLst>
                <a:tab pos="647700" algn="l"/>
              </a:tabLst>
            </a:pPr>
            <a:r>
              <a:rPr lang="zh-TW" altLang="zh-TW" sz="48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8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禮券</a:t>
            </a:r>
            <a:endParaRPr lang="zh-TW" altLang="zh-TW" sz="4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18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5105" y="284195"/>
            <a:ext cx="11668461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4800" u="wavy" kern="100" dirty="0" smtClean="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（         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「這本雜誌的內容□□□□，值得一看。」□中應填入哪個語詞？</a:t>
            </a:r>
            <a:r>
              <a:rPr lang="zh-TW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　</a:t>
            </a:r>
            <a: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altLang="zh-TW" sz="4000" kern="1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①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軟硬兼施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②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德才兼備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③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品學兼優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　</a:t>
            </a:r>
            <a:endParaRPr lang="en-US" altLang="zh-TW" sz="4400" kern="100" dirty="0" smtClean="0">
              <a:solidFill>
                <a:srgbClr val="000000"/>
              </a:solidFill>
              <a:latin typeface="Calibri" panose="020F0502020204030204" pitchFamily="34" charset="0"/>
              <a:ea typeface="MS Mincho"/>
              <a:cs typeface="細明體_HKSCS" panose="02020500000000000000" pitchFamily="18" charset="-120"/>
            </a:endParaRPr>
          </a:p>
          <a:p>
            <a:pPr lvl="0">
              <a:spcAft>
                <a:spcPts val="0"/>
              </a:spcAft>
            </a:pPr>
            <a:r>
              <a:rPr lang="zh-TW" altLang="zh-TW" sz="4400" kern="100" dirty="0" smtClean="0">
                <a:solidFill>
                  <a:srgbClr val="000000"/>
                </a:solidFill>
                <a:latin typeface="Calibri" panose="020F0502020204030204" pitchFamily="34" charset="0"/>
                <a:ea typeface="MS Mincho"/>
                <a:cs typeface="細明體_HKSCS" panose="02020500000000000000" pitchFamily="18" charset="-120"/>
              </a:rPr>
              <a:t>④</a:t>
            </a:r>
            <a:r>
              <a:rPr lang="zh-TW" altLang="zh-TW" sz="4400" kern="100" dirty="0">
                <a:solidFill>
                  <a:srgbClr val="00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兼容並蓄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8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1698</Words>
  <Application>Microsoft Office PowerPoint</Application>
  <PresentationFormat>寬螢幕</PresentationFormat>
  <Paragraphs>309</Paragraphs>
  <Slides>77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77</vt:i4>
      </vt:variant>
    </vt:vector>
  </HeadingPairs>
  <TitlesOfParts>
    <vt:vector size="88" baseType="lpstr">
      <vt:lpstr>MS Mincho</vt:lpstr>
      <vt:lpstr>文鼎注音窄字</vt:lpstr>
      <vt:lpstr>細明體_HKSCS</vt:lpstr>
      <vt:lpstr>華康標楷體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gina wan</dc:creator>
  <cp:lastModifiedBy>AG3620</cp:lastModifiedBy>
  <cp:revision>191</cp:revision>
  <dcterms:created xsi:type="dcterms:W3CDTF">2020-12-20T05:07:56Z</dcterms:created>
  <dcterms:modified xsi:type="dcterms:W3CDTF">2021-04-29T14:57:48Z</dcterms:modified>
</cp:coreProperties>
</file>